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725" r:id="rId2"/>
    <p:sldId id="262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263" r:id="rId11"/>
    <p:sldId id="264" r:id="rId12"/>
    <p:sldId id="265" r:id="rId13"/>
    <p:sldId id="726" r:id="rId14"/>
    <p:sldId id="346" r:id="rId15"/>
    <p:sldId id="727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90" r:id="rId24"/>
    <p:sldId id="728" r:id="rId25"/>
    <p:sldId id="299" r:id="rId26"/>
    <p:sldId id="720" r:id="rId27"/>
    <p:sldId id="724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 SemiBold" panose="00000700000000000000" pitchFamily="2" charset="0"/>
      <p:bold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Times" panose="02020603050405020304" pitchFamily="18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06C32-2792-4619-B838-1232523D5BC2}" v="4" dt="2022-08-26T05:41:50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Patel" userId="5a5a284a-1a18-46e0-9c06-e7b6d79fa7cf" providerId="ADAL" clId="{02806C32-2792-4619-B838-1232523D5BC2}"/>
    <pc:docChg chg="undo custSel addSld modSld">
      <pc:chgData name="Kevin Patel" userId="5a5a284a-1a18-46e0-9c06-e7b6d79fa7cf" providerId="ADAL" clId="{02806C32-2792-4619-B838-1232523D5BC2}" dt="2022-08-26T05:46:04.791" v="713" actId="20577"/>
      <pc:docMkLst>
        <pc:docMk/>
      </pc:docMkLst>
      <pc:sldChg chg="modSp mod modShow">
        <pc:chgData name="Kevin Patel" userId="5a5a284a-1a18-46e0-9c06-e7b6d79fa7cf" providerId="ADAL" clId="{02806C32-2792-4619-B838-1232523D5BC2}" dt="2022-08-26T05:41:27.713" v="299" actId="729"/>
        <pc:sldMkLst>
          <pc:docMk/>
          <pc:sldMk cId="0" sldId="299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0" sldId="299"/>
            <ac:spMk id="2" creationId="{8F703F1C-B6C8-25F6-CA28-802FD5528959}"/>
          </ac:spMkLst>
        </pc:spChg>
      </pc:sldChg>
      <pc:sldChg chg="modSp mod">
        <pc:chgData name="Kevin Patel" userId="5a5a284a-1a18-46e0-9c06-e7b6d79fa7cf" providerId="ADAL" clId="{02806C32-2792-4619-B838-1232523D5BC2}" dt="2022-08-26T05:32:22.133" v="24"/>
        <pc:sldMkLst>
          <pc:docMk/>
          <pc:sldMk cId="162810945" sldId="339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162810945" sldId="339"/>
            <ac:spMk id="2" creationId="{B453E90D-6C16-4757-C3F6-FC09C618B360}"/>
          </ac:spMkLst>
        </pc:spChg>
        <pc:spChg chg="mod">
          <ac:chgData name="Kevin Patel" userId="5a5a284a-1a18-46e0-9c06-e7b6d79fa7cf" providerId="ADAL" clId="{02806C32-2792-4619-B838-1232523D5BC2}" dt="2022-08-26T05:30:54.610" v="22" actId="20577"/>
          <ac:spMkLst>
            <pc:docMk/>
            <pc:sldMk cId="162810945" sldId="339"/>
            <ac:spMk id="3" creationId="{9DE7D844-A499-2886-4F3C-E6C07B123779}"/>
          </ac:spMkLst>
        </pc:spChg>
      </pc:sldChg>
      <pc:sldChg chg="modSp">
        <pc:chgData name="Kevin Patel" userId="5a5a284a-1a18-46e0-9c06-e7b6d79fa7cf" providerId="ADAL" clId="{02806C32-2792-4619-B838-1232523D5BC2}" dt="2022-08-26T05:32:22.133" v="24"/>
        <pc:sldMkLst>
          <pc:docMk/>
          <pc:sldMk cId="1602887605" sldId="347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1602887605" sldId="347"/>
            <ac:spMk id="2" creationId="{BFB16ED0-442B-C310-E6D2-8AF3B7BA3C8A}"/>
          </ac:spMkLst>
        </pc:spChg>
      </pc:sldChg>
      <pc:sldChg chg="modSp mod">
        <pc:chgData name="Kevin Patel" userId="5a5a284a-1a18-46e0-9c06-e7b6d79fa7cf" providerId="ADAL" clId="{02806C32-2792-4619-B838-1232523D5BC2}" dt="2022-08-26T05:36:52.797" v="71" actId="20577"/>
        <pc:sldMkLst>
          <pc:docMk/>
          <pc:sldMk cId="943559010" sldId="348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943559010" sldId="348"/>
            <ac:spMk id="2" creationId="{BFB16ED0-442B-C310-E6D2-8AF3B7BA3C8A}"/>
          </ac:spMkLst>
        </pc:spChg>
        <pc:spChg chg="mod">
          <ac:chgData name="Kevin Patel" userId="5a5a284a-1a18-46e0-9c06-e7b6d79fa7cf" providerId="ADAL" clId="{02806C32-2792-4619-B838-1232523D5BC2}" dt="2022-08-26T05:36:52.797" v="71" actId="20577"/>
          <ac:spMkLst>
            <pc:docMk/>
            <pc:sldMk cId="943559010" sldId="348"/>
            <ac:spMk id="3" creationId="{76EB7356-4DE8-0F96-41A4-823B10E87F54}"/>
          </ac:spMkLst>
        </pc:spChg>
      </pc:sldChg>
      <pc:sldChg chg="modSp mod">
        <pc:chgData name="Kevin Patel" userId="5a5a284a-1a18-46e0-9c06-e7b6d79fa7cf" providerId="ADAL" clId="{02806C32-2792-4619-B838-1232523D5BC2}" dt="2022-08-26T05:36:18.771" v="68" actId="20577"/>
        <pc:sldMkLst>
          <pc:docMk/>
          <pc:sldMk cId="3144521247" sldId="349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3144521247" sldId="349"/>
            <ac:spMk id="2" creationId="{68D24F54-C516-CD82-455E-C797B9AC30A4}"/>
          </ac:spMkLst>
        </pc:spChg>
        <pc:spChg chg="mod">
          <ac:chgData name="Kevin Patel" userId="5a5a284a-1a18-46e0-9c06-e7b6d79fa7cf" providerId="ADAL" clId="{02806C32-2792-4619-B838-1232523D5BC2}" dt="2022-08-26T05:36:18.771" v="68" actId="20577"/>
          <ac:spMkLst>
            <pc:docMk/>
            <pc:sldMk cId="3144521247" sldId="349"/>
            <ac:spMk id="3" creationId="{57BFD093-ECAC-A78D-2D8B-B551D6CA3D8A}"/>
          </ac:spMkLst>
        </pc:spChg>
      </pc:sldChg>
      <pc:sldChg chg="modSp mod modShow">
        <pc:chgData name="Kevin Patel" userId="5a5a284a-1a18-46e0-9c06-e7b6d79fa7cf" providerId="ADAL" clId="{02806C32-2792-4619-B838-1232523D5BC2}" dt="2022-08-26T05:36:36.855" v="69" actId="729"/>
        <pc:sldMkLst>
          <pc:docMk/>
          <pc:sldMk cId="198987090" sldId="350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198987090" sldId="350"/>
            <ac:spMk id="2" creationId="{CA1BC8FD-4829-2A21-12AC-FB31D98693AF}"/>
          </ac:spMkLst>
        </pc:spChg>
      </pc:sldChg>
      <pc:sldChg chg="modSp">
        <pc:chgData name="Kevin Patel" userId="5a5a284a-1a18-46e0-9c06-e7b6d79fa7cf" providerId="ADAL" clId="{02806C32-2792-4619-B838-1232523D5BC2}" dt="2022-08-26T05:32:22.133" v="24"/>
        <pc:sldMkLst>
          <pc:docMk/>
          <pc:sldMk cId="3977365917" sldId="351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3977365917" sldId="351"/>
            <ac:spMk id="2" creationId="{5996CFFC-5ADD-91E0-8740-9641570779D5}"/>
          </ac:spMkLst>
        </pc:spChg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3977365917" sldId="351"/>
            <ac:spMk id="3" creationId="{EA06EACB-2C6F-2246-5649-517134FC457A}"/>
          </ac:spMkLst>
        </pc:spChg>
      </pc:sldChg>
      <pc:sldChg chg="modSp mod">
        <pc:chgData name="Kevin Patel" userId="5a5a284a-1a18-46e0-9c06-e7b6d79fa7cf" providerId="ADAL" clId="{02806C32-2792-4619-B838-1232523D5BC2}" dt="2022-08-26T05:38:19.150" v="96" actId="20577"/>
        <pc:sldMkLst>
          <pc:docMk/>
          <pc:sldMk cId="478981410" sldId="352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478981410" sldId="352"/>
            <ac:spMk id="2" creationId="{BD560BD3-9F60-0D0B-E2F0-DF37B9472DEC}"/>
          </ac:spMkLst>
        </pc:spChg>
        <pc:spChg chg="mod">
          <ac:chgData name="Kevin Patel" userId="5a5a284a-1a18-46e0-9c06-e7b6d79fa7cf" providerId="ADAL" clId="{02806C32-2792-4619-B838-1232523D5BC2}" dt="2022-08-26T05:38:19.150" v="96" actId="20577"/>
          <ac:spMkLst>
            <pc:docMk/>
            <pc:sldMk cId="478981410" sldId="352"/>
            <ac:spMk id="3" creationId="{3254EE19-692D-60FE-B0E8-D1446290B6A5}"/>
          </ac:spMkLst>
        </pc:spChg>
      </pc:sldChg>
      <pc:sldChg chg="modSp mod">
        <pc:chgData name="Kevin Patel" userId="5a5a284a-1a18-46e0-9c06-e7b6d79fa7cf" providerId="ADAL" clId="{02806C32-2792-4619-B838-1232523D5BC2}" dt="2022-08-26T05:38:38.604" v="116" actId="1035"/>
        <pc:sldMkLst>
          <pc:docMk/>
          <pc:sldMk cId="3073860200" sldId="353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3073860200" sldId="353"/>
            <ac:spMk id="2" creationId="{8C1C73B8-C8B3-3D86-46EE-240976E29F69}"/>
          </ac:spMkLst>
        </pc:spChg>
        <pc:spChg chg="mod">
          <ac:chgData name="Kevin Patel" userId="5a5a284a-1a18-46e0-9c06-e7b6d79fa7cf" providerId="ADAL" clId="{02806C32-2792-4619-B838-1232523D5BC2}" dt="2022-08-26T05:38:38.604" v="116" actId="1035"/>
          <ac:spMkLst>
            <pc:docMk/>
            <pc:sldMk cId="3073860200" sldId="353"/>
            <ac:spMk id="3" creationId="{9CB45D5B-DF6F-721F-3E00-417ECDBEFCD2}"/>
          </ac:spMkLst>
        </pc:spChg>
      </pc:sldChg>
      <pc:sldChg chg="modSp mod">
        <pc:chgData name="Kevin Patel" userId="5a5a284a-1a18-46e0-9c06-e7b6d79fa7cf" providerId="ADAL" clId="{02806C32-2792-4619-B838-1232523D5BC2}" dt="2022-08-26T05:41:07.707" v="298" actId="1076"/>
        <pc:sldMkLst>
          <pc:docMk/>
          <pc:sldMk cId="0" sldId="390"/>
        </pc:sldMkLst>
        <pc:spChg chg="mod">
          <ac:chgData name="Kevin Patel" userId="5a5a284a-1a18-46e0-9c06-e7b6d79fa7cf" providerId="ADAL" clId="{02806C32-2792-4619-B838-1232523D5BC2}" dt="2022-08-26T05:32:22.133" v="24"/>
          <ac:spMkLst>
            <pc:docMk/>
            <pc:sldMk cId="0" sldId="390"/>
            <ac:spMk id="8" creationId="{573B89B3-C97B-BF53-639C-2A4789349C24}"/>
          </ac:spMkLst>
        </pc:spChg>
        <pc:spChg chg="mod">
          <ac:chgData name="Kevin Patel" userId="5a5a284a-1a18-46e0-9c06-e7b6d79fa7cf" providerId="ADAL" clId="{02806C32-2792-4619-B838-1232523D5BC2}" dt="2022-08-26T05:41:02.150" v="297" actId="27636"/>
          <ac:spMkLst>
            <pc:docMk/>
            <pc:sldMk cId="0" sldId="390"/>
            <ac:spMk id="60419" creationId="{B5196EF5-BEC1-DF8E-0FB0-E793B9485EBF}"/>
          </ac:spMkLst>
        </pc:spChg>
        <pc:picChg chg="mod">
          <ac:chgData name="Kevin Patel" userId="5a5a284a-1a18-46e0-9c06-e7b6d79fa7cf" providerId="ADAL" clId="{02806C32-2792-4619-B838-1232523D5BC2}" dt="2022-08-26T05:41:07.707" v="298" actId="1076"/>
          <ac:picMkLst>
            <pc:docMk/>
            <pc:sldMk cId="0" sldId="390"/>
            <ac:picMk id="28676" creationId="{2FCEFCFD-04D1-C710-4573-1188D9A19F9C}"/>
          </ac:picMkLst>
        </pc:picChg>
      </pc:sldChg>
      <pc:sldChg chg="mod modShow">
        <pc:chgData name="Kevin Patel" userId="5a5a284a-1a18-46e0-9c06-e7b6d79fa7cf" providerId="ADAL" clId="{02806C32-2792-4619-B838-1232523D5BC2}" dt="2022-08-26T05:41:39.950" v="300" actId="729"/>
        <pc:sldMkLst>
          <pc:docMk/>
          <pc:sldMk cId="0" sldId="720"/>
        </pc:sldMkLst>
      </pc:sldChg>
      <pc:sldChg chg="modSp mod">
        <pc:chgData name="Kevin Patel" userId="5a5a284a-1a18-46e0-9c06-e7b6d79fa7cf" providerId="ADAL" clId="{02806C32-2792-4619-B838-1232523D5BC2}" dt="2022-08-26T05:30:37.998" v="0" actId="14100"/>
        <pc:sldMkLst>
          <pc:docMk/>
          <pc:sldMk cId="1795991270" sldId="725"/>
        </pc:sldMkLst>
        <pc:spChg chg="mod">
          <ac:chgData name="Kevin Patel" userId="5a5a284a-1a18-46e0-9c06-e7b6d79fa7cf" providerId="ADAL" clId="{02806C32-2792-4619-B838-1232523D5BC2}" dt="2022-08-26T05:30:37.998" v="0" actId="14100"/>
          <ac:spMkLst>
            <pc:docMk/>
            <pc:sldMk cId="1795991270" sldId="725"/>
            <ac:spMk id="2" creationId="{689F8B05-313C-9658-62FE-0F672B3543BA}"/>
          </ac:spMkLst>
        </pc:spChg>
      </pc:sldChg>
      <pc:sldChg chg="addSp delSp modSp new mod modClrScheme chgLayout">
        <pc:chgData name="Kevin Patel" userId="5a5a284a-1a18-46e0-9c06-e7b6d79fa7cf" providerId="ADAL" clId="{02806C32-2792-4619-B838-1232523D5BC2}" dt="2022-08-26T05:32:59.152" v="48" actId="478"/>
        <pc:sldMkLst>
          <pc:docMk/>
          <pc:sldMk cId="972231403" sldId="726"/>
        </pc:sldMkLst>
        <pc:spChg chg="add mod">
          <ac:chgData name="Kevin Patel" userId="5a5a284a-1a18-46e0-9c06-e7b6d79fa7cf" providerId="ADAL" clId="{02806C32-2792-4619-B838-1232523D5BC2}" dt="2022-08-26T05:32:54.612" v="47" actId="20577"/>
          <ac:spMkLst>
            <pc:docMk/>
            <pc:sldMk cId="972231403" sldId="726"/>
            <ac:spMk id="2" creationId="{C0DADE87-47E0-EB42-39F6-8B93F8B92AF1}"/>
          </ac:spMkLst>
        </pc:spChg>
        <pc:spChg chg="add del mod">
          <ac:chgData name="Kevin Patel" userId="5a5a284a-1a18-46e0-9c06-e7b6d79fa7cf" providerId="ADAL" clId="{02806C32-2792-4619-B838-1232523D5BC2}" dt="2022-08-26T05:32:59.152" v="48" actId="478"/>
          <ac:spMkLst>
            <pc:docMk/>
            <pc:sldMk cId="972231403" sldId="726"/>
            <ac:spMk id="3" creationId="{053ADBC3-FBF8-AF5B-B790-76773E1A23B6}"/>
          </ac:spMkLst>
        </pc:spChg>
      </pc:sldChg>
      <pc:sldChg chg="modSp add mod">
        <pc:chgData name="Kevin Patel" userId="5a5a284a-1a18-46e0-9c06-e7b6d79fa7cf" providerId="ADAL" clId="{02806C32-2792-4619-B838-1232523D5BC2}" dt="2022-08-26T05:33:51.672" v="61"/>
        <pc:sldMkLst>
          <pc:docMk/>
          <pc:sldMk cId="972572250" sldId="727"/>
        </pc:sldMkLst>
        <pc:spChg chg="mod">
          <ac:chgData name="Kevin Patel" userId="5a5a284a-1a18-46e0-9c06-e7b6d79fa7cf" providerId="ADAL" clId="{02806C32-2792-4619-B838-1232523D5BC2}" dt="2022-08-26T05:33:51.672" v="61"/>
          <ac:spMkLst>
            <pc:docMk/>
            <pc:sldMk cId="972572250" sldId="727"/>
            <ac:spMk id="2" creationId="{C0DADE87-47E0-EB42-39F6-8B93F8B92AF1}"/>
          </ac:spMkLst>
        </pc:spChg>
      </pc:sldChg>
      <pc:sldChg chg="modSp add mod">
        <pc:chgData name="Kevin Patel" userId="5a5a284a-1a18-46e0-9c06-e7b6d79fa7cf" providerId="ADAL" clId="{02806C32-2792-4619-B838-1232523D5BC2}" dt="2022-08-26T05:46:04.791" v="713" actId="20577"/>
        <pc:sldMkLst>
          <pc:docMk/>
          <pc:sldMk cId="546059985" sldId="728"/>
        </pc:sldMkLst>
        <pc:spChg chg="mod">
          <ac:chgData name="Kevin Patel" userId="5a5a284a-1a18-46e0-9c06-e7b6d79fa7cf" providerId="ADAL" clId="{02806C32-2792-4619-B838-1232523D5BC2}" dt="2022-08-26T05:41:55.694" v="308" actId="20577"/>
          <ac:spMkLst>
            <pc:docMk/>
            <pc:sldMk cId="546059985" sldId="728"/>
            <ac:spMk id="2" creationId="{B453E90D-6C16-4757-C3F6-FC09C618B360}"/>
          </ac:spMkLst>
        </pc:spChg>
        <pc:spChg chg="mod">
          <ac:chgData name="Kevin Patel" userId="5a5a284a-1a18-46e0-9c06-e7b6d79fa7cf" providerId="ADAL" clId="{02806C32-2792-4619-B838-1232523D5BC2}" dt="2022-08-26T05:46:04.791" v="713" actId="20577"/>
          <ac:spMkLst>
            <pc:docMk/>
            <pc:sldMk cId="546059985" sldId="728"/>
            <ac:spMk id="3" creationId="{9DE7D844-A499-2886-4F3C-E6C07B1237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DE39-1454-4EAA-9BA1-AD132AE37CF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2783-4827-4332-B799-F1E92A89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32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a.org/Content/NavigationMenu/Products_and_Services/Publishing/ISA_Transactions2/ISA_Transactions.htm" TargetMode="External"/><Relationship Id="rId13" Type="http://schemas.openxmlformats.org/officeDocument/2006/relationships/hyperlink" Target="http://www.isa.org/Content/NavigationMenu/General_Information/Leadership_Resources/Leadership_Development_Certificate_Program/Leadership_Development_Certificate_Program.htm" TargetMode="External"/><Relationship Id="rId18" Type="http://schemas.openxmlformats.org/officeDocument/2006/relationships/hyperlink" Target="http://www.isa.org/Template.cfm?Section=Special_Discounts&amp;Template=/MembersOnly.cfm&amp;ContentID=26698" TargetMode="External"/><Relationship Id="rId3" Type="http://schemas.openxmlformats.org/officeDocument/2006/relationships/hyperlink" Target="http://www.isa.org/mydocuments" TargetMode="External"/><Relationship Id="rId7" Type="http://schemas.openxmlformats.org/officeDocument/2006/relationships/hyperlink" Target="http://www.isa.org/divisions" TargetMode="External"/><Relationship Id="rId12" Type="http://schemas.openxmlformats.org/officeDocument/2006/relationships/hyperlink" Target="http://www.isa.org/memberdirectory" TargetMode="External"/><Relationship Id="rId17" Type="http://schemas.openxmlformats.org/officeDocument/2006/relationships/hyperlink" Target="http://www.isa.org/brand" TargetMode="External"/><Relationship Id="rId2" Type="http://schemas.openxmlformats.org/officeDocument/2006/relationships/slide" Target="../slides/slide25.xml"/><Relationship Id="rId16" Type="http://schemas.openxmlformats.org/officeDocument/2006/relationships/hyperlink" Target="http://www.isa.org/Template.cfm?Section=Special_Discounts&amp;Template=/MembersOnly.cfm&amp;ContentID=17789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isa.org/intech" TargetMode="External"/><Relationship Id="rId11" Type="http://schemas.openxmlformats.org/officeDocument/2006/relationships/hyperlink" Target="http://www.isa.org/events" TargetMode="External"/><Relationship Id="rId5" Type="http://schemas.openxmlformats.org/officeDocument/2006/relationships/hyperlink" Target="http://www.isa.org/Template.cfm?Section=Technical_Papers12&amp;Template=/customsource/isa/Technical/TechnicalDownloads.cfm&amp;Type=6200" TargetMode="External"/><Relationship Id="rId15" Type="http://schemas.openxmlformats.org/officeDocument/2006/relationships/hyperlink" Target="http://www.isa.org/mentor" TargetMode="External"/><Relationship Id="rId10" Type="http://schemas.openxmlformats.org/officeDocument/2006/relationships/hyperlink" Target="http://www.isa.org/isajobs" TargetMode="External"/><Relationship Id="rId4" Type="http://schemas.openxmlformats.org/officeDocument/2006/relationships/hyperlink" Target="http://www.isa.org/Template.cfm?Section=Web_Seminars6&amp;Template=/customsource/isa/ArchivedSeminars/training.cfm" TargetMode="External"/><Relationship Id="rId9" Type="http://schemas.openxmlformats.org/officeDocument/2006/relationships/hyperlink" Target="http://www.isa.org/sections" TargetMode="External"/><Relationship Id="rId14" Type="http://schemas.openxmlformats.org/officeDocument/2006/relationships/hyperlink" Target="http://www.isa.org/certify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Important to know the mission statement </a:t>
            </a:r>
          </a:p>
          <a:p>
            <a:r>
              <a:rPr lang="en-US" altLang="en-US" dirty="0"/>
              <a:t>Using it in your explanation of who ISA is</a:t>
            </a:r>
          </a:p>
          <a:p>
            <a:endParaRPr lang="en-US" altLang="en-US" dirty="0"/>
          </a:p>
          <a:p>
            <a:r>
              <a:rPr lang="en-US" altLang="en-US" dirty="0"/>
              <a:t>You lead BEST when you have a common understanding of what WE are trying to achieve.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Operational assessment</a:t>
            </a:r>
          </a:p>
          <a:p>
            <a:r>
              <a:rPr lang="en-US" dirty="0"/>
              <a:t>Group charters (not procedures) – standardize terms on groups and simplify qualifications and restrictions</a:t>
            </a:r>
          </a:p>
          <a:p>
            <a:r>
              <a:rPr lang="en-US" dirty="0"/>
              <a:t>Macro view of succinct charters to address overlap</a:t>
            </a:r>
          </a:p>
          <a:p>
            <a:r>
              <a:rPr lang="en-US" dirty="0"/>
              <a:t>All groups accountable to the Board</a:t>
            </a:r>
          </a:p>
          <a:p>
            <a:endParaRPr lang="en-US" dirty="0"/>
          </a:p>
          <a:p>
            <a:r>
              <a:rPr lang="en-US" dirty="0"/>
              <a:t>Divisions – sub-groups of members around a technology or an industry</a:t>
            </a:r>
          </a:p>
          <a:p>
            <a:r>
              <a:rPr lang="en-US" dirty="0"/>
              <a:t>Sections – local entities, separately incorporated</a:t>
            </a:r>
          </a:p>
          <a:p>
            <a:r>
              <a:rPr lang="en-US" dirty="0"/>
              <a:t>Student Sections – clubs at universities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677D-F98A-402E-ABB4-A98DF1B54A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35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501c6 is what most trade associations and professional societies are…but many of the scientific and engineering orgs went 501c3</a:t>
            </a:r>
          </a:p>
          <a:p>
            <a:r>
              <a:rPr lang="en-US" dirty="0"/>
              <a:t>A key difference is in the restrictions around lobbying the US government.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FF677D-F98A-402E-ABB4-A98DF1B54A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02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4D22759D-6E60-B05E-8CEA-452E43858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0530DC6-69C4-FA4F-0502-A26E3943B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Bylaws are an agreement between the section and its members.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Sections are encouraged to adopt the standard operating bylaws. Sections wishing to adopt alternative operating bylaws, must submit for approval by ISA.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B1BD814C-D8CB-A664-C252-47743A8130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74F9B97-2E66-405E-BE7C-CF7A19C5A29D}" type="slidenum">
              <a:rPr lang="en-US" altLang="en-US" smtClean="0">
                <a:latin typeface="Times" panose="02020603050405020304" pitchFamily="18" charset="0"/>
              </a:rPr>
              <a:pPr/>
              <a:t>23</a:t>
            </a:fld>
            <a:endParaRPr lang="en-US" altLang="en-US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CCCA0E06-779F-5BE0-4B16-8AEC10D14E8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/>
            <a:fld id="{BBC939EF-DFE6-474E-A522-996840F68AF3}" type="slidenum">
              <a:rPr lang="en-US" altLang="en-US" sz="1200"/>
              <a:pPr algn="r"/>
              <a:t>25</a:t>
            </a:fld>
            <a:endParaRPr lang="en-US" altLang="en-U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83DBD757-5EFC-D04B-2648-F37332217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1FE85542-98A7-979F-0B46-50418A597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343400"/>
            <a:ext cx="64770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</a:rPr>
              <a:t>Up-to-Date Technical Information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3"/>
              </a:rPr>
              <a:t>Automation Standards</a:t>
            </a:r>
            <a:r>
              <a:rPr lang="en-US" altLang="en-US" sz="1000" dirty="0">
                <a:latin typeface="Times" panose="02020603050405020304" pitchFamily="18" charset="0"/>
              </a:rPr>
              <a:t> - ISA has published more than 150 standards, recommended practices, and technical reports. As an ISA Member, you can view ISA standards online, free of charge, for your personal use.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4"/>
              </a:rPr>
              <a:t>Free Web Seminars</a:t>
            </a:r>
            <a:r>
              <a:rPr lang="en-US" altLang="en-US" sz="1000" dirty="0">
                <a:latin typeface="Times" panose="02020603050405020304" pitchFamily="18" charset="0"/>
              </a:rPr>
              <a:t> - Enjoy unlimited, free access to a library of over 40 online pre-recorded web seminars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5"/>
              </a:rPr>
              <a:t>Technical Library</a:t>
            </a:r>
            <a:r>
              <a:rPr lang="en-US" altLang="en-US" sz="1000" dirty="0">
                <a:latin typeface="Times" panose="02020603050405020304" pitchFamily="18" charset="0"/>
              </a:rPr>
              <a:t> - Have access to unlimited downloads of ISA's library of over 2,500 technical papers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 err="1">
                <a:latin typeface="Times" panose="02020603050405020304" pitchFamily="18" charset="0"/>
                <a:hlinkClick r:id="rId6"/>
              </a:rPr>
              <a:t>InTech</a:t>
            </a:r>
            <a:r>
              <a:rPr lang="en-US" altLang="en-US" sz="1000" b="1" dirty="0">
                <a:latin typeface="Times" panose="02020603050405020304" pitchFamily="18" charset="0"/>
                <a:hlinkClick r:id="rId6"/>
              </a:rPr>
              <a:t> Magazine</a:t>
            </a:r>
            <a:r>
              <a:rPr lang="en-US" altLang="en-US" sz="1000" dirty="0">
                <a:latin typeface="Times" panose="02020603050405020304" pitchFamily="18" charset="0"/>
              </a:rPr>
              <a:t> - Receive a free, qualified subscription to </a:t>
            </a:r>
            <a:r>
              <a:rPr lang="en-US" altLang="en-US" sz="1000" dirty="0" err="1">
                <a:latin typeface="Times" panose="02020603050405020304" pitchFamily="18" charset="0"/>
              </a:rPr>
              <a:t>InTech</a:t>
            </a:r>
            <a:r>
              <a:rPr lang="en-US" altLang="en-US" sz="1000" dirty="0">
                <a:latin typeface="Times" panose="02020603050405020304" pitchFamily="18" charset="0"/>
              </a:rPr>
              <a:t>, and Automation Weekly </a:t>
            </a:r>
            <a:r>
              <a:rPr lang="en-US" altLang="en-US" sz="1000" dirty="0" err="1">
                <a:latin typeface="Times" panose="02020603050405020304" pitchFamily="18" charset="0"/>
              </a:rPr>
              <a:t>enewsletter</a:t>
            </a:r>
            <a:r>
              <a:rPr lang="en-US" altLang="en-US" sz="1000" dirty="0">
                <a:latin typeface="Times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7"/>
              </a:rPr>
              <a:t>Technical Division Membership</a:t>
            </a:r>
            <a:r>
              <a:rPr lang="en-US" altLang="en-US" sz="1000" dirty="0">
                <a:latin typeface="Times" panose="02020603050405020304" pitchFamily="18" charset="0"/>
              </a:rPr>
              <a:t> - Join a network of automation professionals who share your technical interests.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8"/>
              </a:rPr>
              <a:t>ISA Transactions</a:t>
            </a:r>
            <a:r>
              <a:rPr lang="en-US" altLang="en-US" sz="1000" dirty="0">
                <a:latin typeface="Times" panose="02020603050405020304" pitchFamily="18" charset="0"/>
              </a:rPr>
              <a:t> - Enjoy free online access to current and past articles covering the latest advances</a:t>
            </a:r>
            <a:endParaRPr lang="en-US" altLang="en-US" sz="1000" b="1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</a:rPr>
              <a:t>Networking Opportunities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9"/>
              </a:rPr>
              <a:t>Local Section Membership</a:t>
            </a:r>
            <a:r>
              <a:rPr lang="en-US" altLang="en-US" sz="1000" dirty="0">
                <a:latin typeface="Times" panose="02020603050405020304" pitchFamily="18" charset="0"/>
              </a:rPr>
              <a:t> - Network with automation professionals in your local area for meetings, training events, etc.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10"/>
              </a:rPr>
              <a:t>ISA Jobs</a:t>
            </a:r>
            <a:r>
              <a:rPr lang="en-US" altLang="en-US" sz="1000" dirty="0">
                <a:latin typeface="Times" panose="02020603050405020304" pitchFamily="18" charset="0"/>
              </a:rPr>
              <a:t> - This program has been recently upgraded and re-launched. Resume posting is free.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11"/>
              </a:rPr>
              <a:t>Conferences, exhibitions, and symposia</a:t>
            </a:r>
            <a:r>
              <a:rPr lang="en-US" altLang="en-US" sz="1000" dirty="0">
                <a:latin typeface="Times" panose="02020603050405020304" pitchFamily="18" charset="0"/>
              </a:rPr>
              <a:t> – Come face-to-face with fellow ISA practitioners as you learn, share, and network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12"/>
              </a:rPr>
              <a:t>ISA Member Directory</a:t>
            </a:r>
            <a:r>
              <a:rPr lang="en-US" altLang="en-US" sz="1000" dirty="0">
                <a:latin typeface="Times" panose="02020603050405020304" pitchFamily="18" charset="0"/>
              </a:rPr>
              <a:t> – Find other ISA professionals with this online resource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</a:rPr>
              <a:t>Professional Development Resources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13"/>
              </a:rPr>
              <a:t>Leadership Opportunities</a:t>
            </a:r>
            <a:r>
              <a:rPr lang="en-US" altLang="en-US" sz="1000" dirty="0">
                <a:latin typeface="Times" panose="02020603050405020304" pitchFamily="18" charset="0"/>
              </a:rPr>
              <a:t> - Develop your leadership skills in ISA’s free online Leadership Development Certificate Program and by volunteering at Section and Division events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</a:rPr>
              <a:t>Discounts</a:t>
            </a:r>
            <a:r>
              <a:rPr lang="en-US" altLang="en-US" sz="1000" dirty="0">
                <a:latin typeface="Times" panose="02020603050405020304" pitchFamily="18" charset="0"/>
              </a:rPr>
              <a:t> - Take advantage of significant Member discounts on ISA products, training and event registration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14"/>
              </a:rPr>
              <a:t>Certification and Licensure</a:t>
            </a:r>
            <a:r>
              <a:rPr lang="en-US" altLang="en-US" sz="1000" dirty="0">
                <a:latin typeface="Times" panose="02020603050405020304" pitchFamily="18" charset="0"/>
              </a:rPr>
              <a:t> - ISA offers the Certified Automation Professional® (CAP®) and Certified Control Systems Technician® (CCST) programs, </a:t>
            </a: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  <a:hlinkClick r:id="rId15"/>
              </a:rPr>
              <a:t>Mentoring Program</a:t>
            </a:r>
            <a:r>
              <a:rPr lang="en-US" altLang="en-US" sz="1000" dirty="0">
                <a:latin typeface="Times" panose="02020603050405020304" pitchFamily="18" charset="0"/>
              </a:rPr>
              <a:t> - Connect online with, and learn from, experienced professionals and practitioners; </a:t>
            </a:r>
            <a:endParaRPr lang="en-US" altLang="en-US" sz="1000" b="1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</a:rPr>
              <a:t>Additional ISA Benefits</a:t>
            </a:r>
          </a:p>
          <a:p>
            <a:pPr>
              <a:spcBef>
                <a:spcPct val="0"/>
              </a:spcBef>
            </a:pPr>
            <a:r>
              <a:rPr lang="en-US" altLang="en-US" sz="1000" b="1" u="sng" dirty="0">
                <a:latin typeface="Times" panose="02020603050405020304" pitchFamily="18" charset="0"/>
              </a:rPr>
              <a:t>Unemployed Member Benefit</a:t>
            </a:r>
            <a:r>
              <a:rPr lang="en-US" altLang="en-US" sz="1000" dirty="0">
                <a:latin typeface="Times" panose="02020603050405020304" pitchFamily="18" charset="0"/>
              </a:rPr>
              <a:t> - Call ISA if you become unemployed and your membership is due for renewal. ISA is granting an extension of benefits to Members who become unemployed in 2010. Contact ISA by e-mail within the first three months of your renewal period (info@isa.org) or phone (+1-919-549-8411) to request a one-time, one-year extension of your current membership term. Any Member, other than Student Members, may request this extension. </a:t>
            </a:r>
            <a:endParaRPr lang="en-US" altLang="en-US" sz="1000" b="1" dirty="0"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1000" b="1" dirty="0">
                <a:latin typeface="Times" panose="02020603050405020304" pitchFamily="18" charset="0"/>
              </a:rPr>
              <a:t>More:  </a:t>
            </a:r>
            <a:r>
              <a:rPr lang="en-US" altLang="en-US" sz="1000" b="1" dirty="0" err="1">
                <a:latin typeface="Times" panose="02020603050405020304" pitchFamily="18" charset="0"/>
                <a:hlinkClick r:id="rId16"/>
              </a:rPr>
              <a:t>CollegeBoundfundSM</a:t>
            </a:r>
            <a:r>
              <a:rPr lang="en-US" altLang="en-US" sz="1000" b="1" dirty="0">
                <a:latin typeface="Times" panose="02020603050405020304" pitchFamily="18" charset="0"/>
              </a:rPr>
              <a:t>; </a:t>
            </a:r>
            <a:r>
              <a:rPr lang="en-US" altLang="en-US" sz="1000" b="1" dirty="0">
                <a:latin typeface="Times" panose="02020603050405020304" pitchFamily="18" charset="0"/>
                <a:hlinkClick r:id="rId17"/>
              </a:rPr>
              <a:t>ISA Member Logo</a:t>
            </a:r>
            <a:r>
              <a:rPr lang="en-US" altLang="en-US" sz="1000" b="1" dirty="0">
                <a:latin typeface="Times" panose="02020603050405020304" pitchFamily="18" charset="0"/>
              </a:rPr>
              <a:t>; </a:t>
            </a:r>
            <a:r>
              <a:rPr lang="en-US" altLang="en-US" sz="1000" b="1" dirty="0">
                <a:latin typeface="Times" panose="02020603050405020304" pitchFamily="18" charset="0"/>
                <a:hlinkClick r:id="rId18"/>
              </a:rPr>
              <a:t>GEICO</a:t>
            </a:r>
            <a:r>
              <a:rPr lang="en-US" altLang="en-US" sz="1000" dirty="0">
                <a:latin typeface="Times" panose="02020603050405020304" pitchFamily="18" charset="0"/>
              </a:rPr>
              <a:t>; </a:t>
            </a:r>
            <a:r>
              <a:rPr lang="en-US" altLang="en-US" sz="1000" b="1" dirty="0">
                <a:latin typeface="Times" panose="02020603050405020304" pitchFamily="18" charset="0"/>
                <a:hlinkClick r:id="rId18"/>
              </a:rPr>
              <a:t>Group Insurance Programs</a:t>
            </a:r>
            <a:r>
              <a:rPr lang="en-US" altLang="en-US" sz="1000" b="1" dirty="0">
                <a:latin typeface="Times" panose="02020603050405020304" pitchFamily="18" charset="0"/>
              </a:rPr>
              <a:t>; </a:t>
            </a:r>
            <a:r>
              <a:rPr lang="en-US" altLang="en-US" sz="1000" b="1" dirty="0">
                <a:latin typeface="Times" panose="02020603050405020304" pitchFamily="18" charset="0"/>
                <a:hlinkClick r:id="rId18"/>
              </a:rPr>
              <a:t>International Travel Insurance</a:t>
            </a:r>
            <a:r>
              <a:rPr lang="en-US" altLang="en-US" sz="1000" dirty="0">
                <a:latin typeface="Times" panose="02020603050405020304" pitchFamily="18" charset="0"/>
              </a:rPr>
              <a:t>; </a:t>
            </a:r>
            <a:r>
              <a:rPr lang="en-US" altLang="en-US" sz="1000" b="1" dirty="0">
                <a:latin typeface="Times" panose="02020603050405020304" pitchFamily="18" charset="0"/>
                <a:hlinkClick r:id="rId18"/>
              </a:rPr>
              <a:t>Avis Worldwide</a:t>
            </a:r>
            <a:r>
              <a:rPr lang="en-US" altLang="en-US" sz="1000" b="1" dirty="0">
                <a:latin typeface="Times" panose="02020603050405020304" pitchFamily="18" charset="0"/>
              </a:rPr>
              <a:t>; </a:t>
            </a:r>
            <a:r>
              <a:rPr lang="en-US" altLang="en-US" sz="1000" b="1" dirty="0" err="1">
                <a:latin typeface="Times" panose="02020603050405020304" pitchFamily="18" charset="0"/>
                <a:hlinkClick r:id="rId18"/>
              </a:rPr>
              <a:t>CogniCall</a:t>
            </a:r>
            <a:r>
              <a:rPr lang="en-US" altLang="en-US" sz="1000" b="1" dirty="0">
                <a:latin typeface="Times" panose="02020603050405020304" pitchFamily="18" charset="0"/>
                <a:hlinkClick r:id="rId18"/>
              </a:rPr>
              <a:t> Global Calling Card</a:t>
            </a:r>
            <a:endParaRPr lang="en-US" altLang="en-US" sz="1000" dirty="0">
              <a:latin typeface="Times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000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8667A39-209C-CBCF-D196-3A4EAF7200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86000E7-D2EB-75EC-6CE4-FF3C78C39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A0CA3514-F4C1-D81F-1A93-4F5F96F052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825EDD-571A-4B0E-9FF4-490B6B1713F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come back to these. Our culture is set by our leaders.</a:t>
            </a:r>
          </a:p>
          <a:p>
            <a:endParaRPr lang="en-US" dirty="0"/>
          </a:p>
          <a:p>
            <a:r>
              <a:rPr lang="en-US" dirty="0"/>
              <a:t>We need to embody this. </a:t>
            </a:r>
          </a:p>
          <a:p>
            <a:endParaRPr lang="en-US" dirty="0"/>
          </a:p>
          <a:p>
            <a:r>
              <a:rPr lang="en-US" dirty="0"/>
              <a:t>Do our decisions align with the mission, vision, AND values?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E4DA-3BB7-4059-A999-E73AEBABA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9750" y="2212648"/>
            <a:ext cx="10382250" cy="2387600"/>
          </a:xfrm>
        </p:spPr>
        <p:txBody>
          <a:bodyPr anchor="t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78D1D-8D9B-4C11-9F2E-692890025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9750" y="4692323"/>
            <a:ext cx="10382250" cy="1655762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9B97D-503D-4311-9BD3-7E618FA99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1950-9B17-47C2-9932-5F9772E193E5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B6C73-11CC-44DA-961D-97D3C16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55BF-72D0-4CFC-8822-273BFCA20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5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3BB5-740C-4B48-95C7-0134835F3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418DB-4162-4C7E-AFF2-8F4F4220B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 sz="400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728D8-9EDE-4E61-A370-AF99663C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1950-9B17-47C2-9932-5F9772E193E5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45DF6-FD8C-4FC5-93B0-CE66DE907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A7F55-5746-4128-BBBA-27805CE0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DDA4-0492-4DB8-A2E8-1A1132C1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2293063"/>
            <a:ext cx="10662746" cy="1364538"/>
          </a:xfrm>
        </p:spPr>
        <p:txBody>
          <a:bodyPr anchor="t">
            <a:noAutofit/>
          </a:bodyPr>
          <a:lstStyle>
            <a:lvl1pPr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C251E-EAF2-41A6-BA6D-B134B34ED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9254" y="3935194"/>
            <a:ext cx="10662746" cy="1500187"/>
          </a:xfrm>
        </p:spPr>
        <p:txBody>
          <a:bodyPr anchor="t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FC972-D21B-43B0-A5C9-991FC830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1950-9B17-47C2-9932-5F9772E193E5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4B26E-60AF-479E-AB1D-FAA27FCA2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FA3AA-E0B9-4500-81AF-AA6673B9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4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8045-8DAC-4ADC-93E8-15570DE4E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03E6C-FDF8-4DCB-841F-A9DB639C9D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9254" y="1825625"/>
            <a:ext cx="53340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2DA53-4532-453E-9082-0408733C0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3254" y="1825625"/>
            <a:ext cx="53287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01C40-D207-4A6A-8C88-E72D6E13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1950-9B17-47C2-9932-5F9772E193E5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C070E-279A-4954-AA65-1F17F5F6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B4EF1-E7CE-422F-BED6-C90CC7BC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0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753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045C2-7D0F-4E16-A809-B28F39C9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254" y="365125"/>
            <a:ext cx="1066274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2363-FEAB-4CE5-A726-E12042C2F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9254" y="1825624"/>
            <a:ext cx="10662746" cy="4646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9597D-DA53-4995-A130-FEB5A0577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9254" y="6472076"/>
            <a:ext cx="2367456" cy="375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1950-9B17-47C2-9932-5F9772E193E5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E874A-6B15-496A-B2EF-A1624320E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1302" y="6482476"/>
            <a:ext cx="4887310" cy="375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194E1-943C-4033-81FB-CCABC1749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5910" y="6482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1BD6D-9F83-4247-AC79-306EF1442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3429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b="0" i="0" u="none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tabLst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1028700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4pPr>
      <a:lvl5pPr marL="1431925" indent="-3429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.isa.org/" TargetMode="External"/><Relationship Id="rId2" Type="http://schemas.openxmlformats.org/officeDocument/2006/relationships/hyperlink" Target="mailto:sections@isa.or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connect.isa.org/communities/community-home?communitykey=2cb901d7-e273-44d2-bab2-f9b632a94ea1&amp;tab=groupdetail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eb&#10;&#10;Description automatically generated">
            <a:extLst>
              <a:ext uri="{FF2B5EF4-FFF2-40B4-BE49-F238E27FC236}">
                <a16:creationId xmlns:a16="http://schemas.microsoft.com/office/drawing/2014/main" id="{2AC8E405-82CF-6DE9-4B34-225C3B8F3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2065"/>
            <a:ext cx="12192000" cy="5421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113C6-DFF4-B86B-BAFB-CCCA1D1FADE3}"/>
              </a:ext>
            </a:extLst>
          </p:cNvPr>
          <p:cNvSpPr txBox="1"/>
          <p:nvPr/>
        </p:nvSpPr>
        <p:spPr>
          <a:xfrm>
            <a:off x="1090127" y="2289390"/>
            <a:ext cx="100117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Southern North America</a:t>
            </a:r>
          </a:p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District Leadership Conference</a:t>
            </a:r>
            <a:endParaRPr lang="en-US" sz="4800" dirty="0">
              <a:latin typeface="+mj-lt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FC14DF32-13AC-AE17-F3B5-14D05C1F6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0127" y="6411943"/>
            <a:ext cx="6871064" cy="1290635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August 26,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9F8B05-313C-9658-62FE-0F672B3543BA}"/>
              </a:ext>
            </a:extLst>
          </p:cNvPr>
          <p:cNvSpPr txBox="1"/>
          <p:nvPr/>
        </p:nvSpPr>
        <p:spPr>
          <a:xfrm>
            <a:off x="6367908" y="4194939"/>
            <a:ext cx="55985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Kevin Patel, P.E. (knpatel@sig-auto.com)</a:t>
            </a: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Vice President</a:t>
            </a: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Signature Automation</a:t>
            </a: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Dallas, TX </a:t>
            </a:r>
          </a:p>
          <a:p>
            <a:pPr algn="r"/>
            <a:endParaRPr lang="en-US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ISA Southern North America DVP-Elect</a:t>
            </a: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ISA Water/Waster Division Scholarship Chair</a:t>
            </a: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ISA 18 – Alarm System Standard</a:t>
            </a: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ISA 101 – HMI Standard</a:t>
            </a:r>
          </a:p>
          <a:p>
            <a:pPr algn="r"/>
            <a:r>
              <a:rPr lang="en-US" dirty="0">
                <a:solidFill>
                  <a:schemeClr val="accent4"/>
                </a:solidFill>
                <a:latin typeface="+mj-lt"/>
                <a:ea typeface="+mj-ea"/>
                <a:cs typeface="+mj-cs"/>
              </a:rPr>
              <a:t>ISA 112 – SCADA Standard</a:t>
            </a:r>
          </a:p>
        </p:txBody>
      </p:sp>
    </p:spTree>
    <p:extLst>
      <p:ext uri="{BB962C8B-B14F-4D97-AF65-F5344CB8AC3E}">
        <p14:creationId xmlns:p14="http://schemas.microsoft.com/office/powerpoint/2010/main" val="1795991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DE87-47E0-EB42-39F6-8B93F8B9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ISA Organization Chart</a:t>
            </a:r>
          </a:p>
        </p:txBody>
      </p:sp>
    </p:spTree>
    <p:extLst>
      <p:ext uri="{BB962C8B-B14F-4D97-AF65-F5344CB8AC3E}">
        <p14:creationId xmlns:p14="http://schemas.microsoft.com/office/powerpoint/2010/main" val="97223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BEBAC7D0-0E8B-75B2-B705-A5A04FC80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3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DE87-47E0-EB42-39F6-8B93F8B92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101 (Rules, Financials, and Bylaws – Oh my!)</a:t>
            </a:r>
          </a:p>
        </p:txBody>
      </p:sp>
    </p:spTree>
    <p:extLst>
      <p:ext uri="{BB962C8B-B14F-4D97-AF65-F5344CB8AC3E}">
        <p14:creationId xmlns:p14="http://schemas.microsoft.com/office/powerpoint/2010/main" val="972572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6ED0-442B-C310-E6D2-8AF3B7BA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B7356-4DE8-0F96-41A4-823B10E8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54" y="1162510"/>
            <a:ext cx="10662746" cy="464645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400" i="1" dirty="0"/>
              <a:t>In Good Standing</a:t>
            </a:r>
            <a:endParaRPr lang="en-US" altLang="en-US" sz="2400" dirty="0"/>
          </a:p>
          <a:p>
            <a:pPr lvl="1" eaLnBrk="1" hangingPunct="1"/>
            <a:r>
              <a:rPr lang="en-US" altLang="en-US" sz="2000" dirty="0"/>
              <a:t>Comply with ISA policies</a:t>
            </a:r>
          </a:p>
          <a:p>
            <a:pPr lvl="1" eaLnBrk="1" hangingPunct="1"/>
            <a:r>
              <a:rPr lang="en-US" altLang="en-US" sz="2000" dirty="0"/>
              <a:t>Maintain at least </a:t>
            </a:r>
            <a:r>
              <a:rPr lang="en-US" altLang="en-US" sz="2000" b="1" dirty="0"/>
              <a:t>30 professional members</a:t>
            </a:r>
          </a:p>
          <a:p>
            <a:pPr lvl="1" eaLnBrk="1" hangingPunct="1"/>
            <a:r>
              <a:rPr lang="en-US" altLang="en-US" sz="2000" dirty="0"/>
              <a:t>Have, </a:t>
            </a:r>
            <a:r>
              <a:rPr lang="en-US" altLang="en-US" sz="2000" i="1" dirty="0"/>
              <a:t>at a minimum</a:t>
            </a:r>
            <a:r>
              <a:rPr lang="en-US" altLang="en-US" sz="2000" dirty="0"/>
              <a:t>, a </a:t>
            </a:r>
            <a:r>
              <a:rPr lang="en-US" altLang="en-US" sz="2000" b="1" dirty="0"/>
              <a:t>president and treasurer in good standing </a:t>
            </a:r>
            <a:r>
              <a:rPr lang="en-US" altLang="en-US" sz="2000" dirty="0"/>
              <a:t>and on record with ISA </a:t>
            </a:r>
          </a:p>
          <a:p>
            <a:pPr lvl="1" eaLnBrk="1" hangingPunct="1"/>
            <a:r>
              <a:rPr lang="en-US" altLang="en-US" sz="2000" dirty="0"/>
              <a:t>Hold a minimum of </a:t>
            </a:r>
            <a:r>
              <a:rPr lang="en-US" altLang="en-US" sz="2000" b="1" dirty="0"/>
              <a:t>three member meetings each year </a:t>
            </a:r>
          </a:p>
          <a:p>
            <a:pPr lvl="1" eaLnBrk="1" hangingPunct="1"/>
            <a:r>
              <a:rPr lang="en-US" altLang="en-US" sz="2000" dirty="0"/>
              <a:t>Submit an </a:t>
            </a:r>
            <a:r>
              <a:rPr lang="en-US" altLang="en-US" sz="2000" b="1" dirty="0"/>
              <a:t>annual report </a:t>
            </a:r>
            <a:r>
              <a:rPr lang="en-US" altLang="en-US" sz="2000" dirty="0"/>
              <a:t>by 31 July</a:t>
            </a:r>
          </a:p>
          <a:p>
            <a:pPr lvl="1" eaLnBrk="1" hangingPunct="1"/>
            <a:r>
              <a:rPr lang="en-US" altLang="en-US" sz="2000" dirty="0"/>
              <a:t>NEW - Include </a:t>
            </a:r>
            <a:r>
              <a:rPr lang="en-US" altLang="en-US" sz="2000" b="1" dirty="0"/>
              <a:t>"About us" text in HTML area </a:t>
            </a:r>
            <a:r>
              <a:rPr lang="en-US" altLang="en-US" sz="2000" dirty="0"/>
              <a:t>on section page in </a:t>
            </a:r>
            <a:r>
              <a:rPr lang="en-US" altLang="en-US" sz="2000" b="1" dirty="0"/>
              <a:t>ISA Connect</a:t>
            </a:r>
          </a:p>
          <a:p>
            <a:pPr lvl="1" eaLnBrk="1" hangingPunct="1"/>
            <a:r>
              <a:rPr lang="en-US" altLang="en-US" sz="2000" dirty="0"/>
              <a:t>NEW - Have current section </a:t>
            </a:r>
            <a:r>
              <a:rPr lang="en-US" altLang="en-US" sz="2000" b="1" dirty="0"/>
              <a:t>bylaws posted </a:t>
            </a:r>
            <a:r>
              <a:rPr lang="en-US" altLang="en-US" sz="2000" dirty="0"/>
              <a:t>in section file library in </a:t>
            </a:r>
            <a:r>
              <a:rPr lang="en-US" altLang="en-US" sz="2000" b="1" dirty="0"/>
              <a:t>ISA Connect</a:t>
            </a:r>
          </a:p>
          <a:p>
            <a:pPr marL="0" indent="0" eaLnBrk="1" hangingPunct="1">
              <a:buFontTx/>
              <a:buNone/>
            </a:pPr>
            <a:r>
              <a:rPr lang="en-US" altLang="en-US" sz="2400" i="1" dirty="0"/>
              <a:t>Not in Good Standing</a:t>
            </a:r>
            <a:endParaRPr lang="en-US" altLang="en-US" sz="2400" dirty="0"/>
          </a:p>
          <a:p>
            <a:pPr lvl="1" eaLnBrk="1" hangingPunct="1"/>
            <a:r>
              <a:rPr lang="en-US" altLang="en-US" sz="2000" dirty="0"/>
              <a:t>If one or more of the requirements are not met as of 1 October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/>
              <a:t>Sections forfeit benefits, including but not limited to rebates, consideration for Society awards, and seating a delegate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en-US" altLang="en-US" sz="1600" dirty="0"/>
              <a:t>Section status will be reevaluated quarterly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87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16ED0-442B-C310-E6D2-8AF3B7BA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Requirements</a:t>
            </a:r>
            <a:br>
              <a:rPr lang="en-US" dirty="0"/>
            </a:br>
            <a:r>
              <a:rPr lang="en-US" dirty="0"/>
              <a:t>Annual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B7356-4DE8-0F96-41A4-823B10E87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Deadline to submit 31 July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Should be completed by Section President</a:t>
            </a:r>
            <a:r>
              <a:rPr lang="en-US" dirty="0"/>
              <a:t> 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Work with Section Board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Ask treasurer to provide financial information </a:t>
            </a:r>
          </a:p>
          <a:p>
            <a:pPr lvl="2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Login creation will be required </a:t>
            </a:r>
          </a:p>
          <a:p>
            <a:pPr lvl="3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Login details may be shared </a:t>
            </a:r>
          </a:p>
          <a:p>
            <a:pPr lvl="3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1800" dirty="0"/>
              <a:t>Only one person may be logged in at a time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Use the Sample Section Annual Report to prepare information for online submission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5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24F54-C516-CD82-455E-C797B9AC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Section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FD093-ECAC-A78D-2D8B-B551D6CA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54" y="1343994"/>
            <a:ext cx="10662746" cy="464645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400" i="1" dirty="0"/>
              <a:t>In Good Standing</a:t>
            </a:r>
            <a:endParaRPr lang="en-US" altLang="en-US" sz="2400" dirty="0"/>
          </a:p>
          <a:p>
            <a:pPr lvl="1" eaLnBrk="1" hangingPunct="1"/>
            <a:r>
              <a:rPr lang="en-US" altLang="en-US" sz="1800" dirty="0"/>
              <a:t>Comply with ISA policies</a:t>
            </a:r>
          </a:p>
          <a:p>
            <a:pPr lvl="1" eaLnBrk="1" hangingPunct="1"/>
            <a:r>
              <a:rPr lang="en-US" altLang="en-US" sz="1800" dirty="0"/>
              <a:t>Maintain at least </a:t>
            </a:r>
            <a:r>
              <a:rPr lang="en-US" altLang="en-US" sz="1800" b="1" dirty="0"/>
              <a:t>14 student members</a:t>
            </a:r>
          </a:p>
          <a:p>
            <a:pPr lvl="1" eaLnBrk="1" hangingPunct="1"/>
            <a:r>
              <a:rPr lang="en-US" altLang="en-US" sz="1800" dirty="0"/>
              <a:t>Have, </a:t>
            </a:r>
            <a:r>
              <a:rPr lang="en-US" altLang="en-US" sz="1800" i="1" dirty="0"/>
              <a:t>at a minimum</a:t>
            </a:r>
            <a:r>
              <a:rPr lang="en-US" altLang="en-US" sz="1800" dirty="0"/>
              <a:t>, a </a:t>
            </a:r>
            <a:r>
              <a:rPr lang="en-US" altLang="en-US" sz="1800" b="1" dirty="0"/>
              <a:t>faculty advisor, president, and treasurer in good standing </a:t>
            </a:r>
            <a:r>
              <a:rPr lang="en-US" altLang="en-US" sz="1800" dirty="0"/>
              <a:t>and on record with ISA</a:t>
            </a:r>
          </a:p>
          <a:p>
            <a:pPr lvl="1" eaLnBrk="1" hangingPunct="1"/>
            <a:r>
              <a:rPr lang="en-US" altLang="en-US" sz="1800" dirty="0"/>
              <a:t>Hold a minimum of </a:t>
            </a:r>
            <a:r>
              <a:rPr lang="en-US" altLang="en-US" sz="1800" b="1" dirty="0"/>
              <a:t>three member meetings each year</a:t>
            </a:r>
            <a:r>
              <a:rPr lang="en-US" altLang="en-US" sz="1800" dirty="0"/>
              <a:t>; participation in local section meetings or events qualifies as a member meeting for the student section  </a:t>
            </a:r>
          </a:p>
          <a:p>
            <a:pPr lvl="1" eaLnBrk="1" hangingPunct="1"/>
            <a:r>
              <a:rPr lang="en-US" altLang="en-US" sz="1800" dirty="0"/>
              <a:t>Submit an </a:t>
            </a:r>
            <a:r>
              <a:rPr lang="en-US" altLang="en-US" sz="1800" b="1" dirty="0"/>
              <a:t>annual report </a:t>
            </a:r>
            <a:r>
              <a:rPr lang="en-US" altLang="en-US" sz="1800" dirty="0"/>
              <a:t>by 31 May</a:t>
            </a:r>
          </a:p>
          <a:p>
            <a:pPr marL="0" indent="0" eaLnBrk="1" hangingPunct="1">
              <a:buFontTx/>
              <a:buNone/>
            </a:pPr>
            <a:r>
              <a:rPr lang="en-US" altLang="en-US" sz="2400" i="1" dirty="0"/>
              <a:t>Not in Good Standing</a:t>
            </a:r>
            <a:endParaRPr lang="en-US" altLang="en-US" sz="2400" dirty="0"/>
          </a:p>
          <a:p>
            <a:pPr lvl="1" eaLnBrk="1" hangingPunct="1"/>
            <a:r>
              <a:rPr lang="en-US" altLang="en-US" sz="2000" dirty="0"/>
              <a:t>If one or more of the requirements are not met as of 1 January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Student Sections forfeit benefits, including but not limited to rebates and consideration for Society awards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en-US" altLang="en-US" sz="2000" dirty="0"/>
              <a:t>Not in Good Standing will be reevaluated quarterly </a:t>
            </a:r>
          </a:p>
        </p:txBody>
      </p:sp>
    </p:spTree>
    <p:extLst>
      <p:ext uri="{BB962C8B-B14F-4D97-AF65-F5344CB8AC3E}">
        <p14:creationId xmlns:p14="http://schemas.microsoft.com/office/powerpoint/2010/main" val="3144521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BC8FD-4829-2A21-12AC-FB31D986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Exemption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5A642-CF64-24AB-20B3-270E82F27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54" y="1469636"/>
            <a:ext cx="10662746" cy="4646451"/>
          </a:xfrm>
        </p:spPr>
        <p:txBody>
          <a:bodyPr/>
          <a:lstStyle/>
          <a:p>
            <a:r>
              <a:rPr lang="en-US" dirty="0"/>
              <a:t>ISA is a 501c(3) </a:t>
            </a:r>
          </a:p>
          <a:p>
            <a:pPr lvl="3"/>
            <a:r>
              <a:rPr lang="en-US" dirty="0"/>
              <a:t>Exempt from US federal income tax </a:t>
            </a:r>
          </a:p>
          <a:p>
            <a:r>
              <a:rPr lang="en-US" dirty="0"/>
              <a:t>Activities must have the following purposes:</a:t>
            </a:r>
          </a:p>
          <a:p>
            <a:pPr lvl="3"/>
            <a:r>
              <a:rPr lang="en-US" dirty="0"/>
              <a:t>Charitable</a:t>
            </a:r>
          </a:p>
          <a:p>
            <a:pPr lvl="3"/>
            <a:r>
              <a:rPr lang="en-US" dirty="0"/>
              <a:t>Religious</a:t>
            </a:r>
          </a:p>
          <a:p>
            <a:pPr lvl="3"/>
            <a:r>
              <a:rPr lang="en-US" dirty="0"/>
              <a:t>Educational</a:t>
            </a:r>
          </a:p>
          <a:p>
            <a:pPr lvl="3"/>
            <a:r>
              <a:rPr lang="en-US" dirty="0"/>
              <a:t>Scientific</a:t>
            </a:r>
          </a:p>
        </p:txBody>
      </p:sp>
    </p:spTree>
    <p:extLst>
      <p:ext uri="{BB962C8B-B14F-4D97-AF65-F5344CB8AC3E}">
        <p14:creationId xmlns:p14="http://schemas.microsoft.com/office/powerpoint/2010/main" val="19898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6693-6F78-4E46-B4FF-1B0B711A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274" y="2687307"/>
            <a:ext cx="10139855" cy="1325563"/>
          </a:xfrm>
        </p:spPr>
        <p:txBody>
          <a:bodyPr/>
          <a:lstStyle/>
          <a:p>
            <a:pPr algn="ctr"/>
            <a:r>
              <a:rPr lang="en-US" sz="4000" dirty="0"/>
              <a:t>ISA 101 - What Every Section Should Know</a:t>
            </a:r>
            <a:br>
              <a:rPr lang="en-US" sz="4000" dirty="0"/>
            </a:br>
            <a:br>
              <a:rPr lang="en-US" dirty="0"/>
            </a:br>
            <a:r>
              <a:rPr lang="en-US" sz="3600" dirty="0"/>
              <a:t>Southern North America - 2022</a:t>
            </a:r>
          </a:p>
        </p:txBody>
      </p:sp>
    </p:spTree>
    <p:extLst>
      <p:ext uri="{BB962C8B-B14F-4D97-AF65-F5344CB8AC3E}">
        <p14:creationId xmlns:p14="http://schemas.microsoft.com/office/powerpoint/2010/main" val="4099346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6CFFC-5ADD-91E0-8740-96415707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6EACB-2C6F-2246-5649-517134FC4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Do not maintain or share ISA membership information</a:t>
            </a:r>
          </a:p>
          <a:p>
            <a:pPr eaLnBrk="1" hangingPunct="1"/>
            <a:r>
              <a:rPr lang="en-US" altLang="en-US" dirty="0"/>
              <a:t>Do not obtain or use third-party email distribution lists</a:t>
            </a:r>
          </a:p>
          <a:p>
            <a:pPr eaLnBrk="1" hangingPunct="1"/>
            <a:r>
              <a:rPr lang="en-US" altLang="en-US" dirty="0"/>
              <a:t>Do not retain credit card numbers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65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0BD3-9F60-0D0B-E2F0-DF37B947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4EE19-692D-60FE-B0E8-D1446290B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54" y="1562490"/>
            <a:ext cx="10662746" cy="46464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/>
              <a:t>Maintain one operating bank account; one savings account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/>
              <a:t>Maintain current signature on file at the bank – annually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/>
              <a:t>Should have at least two people with access to the accounts (President and Treasurer)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800" dirty="0"/>
              <a:t>Have documentation with the bank to ensure proper controls for your account</a:t>
            </a:r>
          </a:p>
        </p:txBody>
      </p:sp>
    </p:spTree>
    <p:extLst>
      <p:ext uri="{BB962C8B-B14F-4D97-AF65-F5344CB8AC3E}">
        <p14:creationId xmlns:p14="http://schemas.microsoft.com/office/powerpoint/2010/main" val="478981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C73B8-C8B3-3D86-46EE-240976E2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45D5B-DF6F-721F-3E00-417ECDBEF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54" y="1536176"/>
            <a:ext cx="10662746" cy="4646451"/>
          </a:xfrm>
        </p:spPr>
        <p:txBody>
          <a:bodyPr/>
          <a:lstStyle/>
          <a:p>
            <a:pPr marR="0" lvl="0">
              <a:buClrTx/>
              <a:buSzTx/>
              <a:tabLst/>
              <a:defRPr/>
            </a:pPr>
            <a:r>
              <a:rPr lang="en-US" sz="3200" dirty="0"/>
              <a:t>A portion of membership dues paid to sections</a:t>
            </a:r>
          </a:p>
          <a:p>
            <a:pPr marR="0" lvl="3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/>
              <a:t>Only section </a:t>
            </a:r>
            <a:r>
              <a:rPr lang="en-US" sz="2400" dirty="0">
                <a:solidFill>
                  <a:schemeClr val="accent6"/>
                </a:solidFill>
              </a:rPr>
              <a:t>in good standing </a:t>
            </a:r>
            <a:r>
              <a:rPr lang="en-US" sz="2400" dirty="0"/>
              <a:t>are eligible for this program</a:t>
            </a:r>
          </a:p>
          <a:p>
            <a:pPr marR="0" lvl="3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/>
              <a:t>Rebate payments are issued by ISA quarterly (April, July, October, January). </a:t>
            </a:r>
          </a:p>
          <a:p>
            <a:pPr marR="0" lvl="3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/>
              <a:t>Sections </a:t>
            </a:r>
            <a:r>
              <a:rPr lang="en-US" sz="2400" dirty="0">
                <a:solidFill>
                  <a:srgbClr val="FF0000"/>
                </a:solidFill>
              </a:rPr>
              <a:t>not in good standing </a:t>
            </a:r>
            <a:r>
              <a:rPr lang="en-US" sz="2400" dirty="0"/>
              <a:t>will NOT accrue rebates until compliant status has been reached</a:t>
            </a:r>
          </a:p>
          <a:p>
            <a:pPr marR="0" lvl="0">
              <a:buClrTx/>
              <a:buSzTx/>
              <a:tabLst/>
              <a:defRPr/>
            </a:pPr>
            <a:r>
              <a:rPr lang="en-US" altLang="en-US" sz="3200" dirty="0"/>
              <a:t>Balances and other uses of rebates must be requested by the section president</a:t>
            </a:r>
          </a:p>
          <a:p>
            <a:pPr marR="0" lvl="3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sz="2400" dirty="0"/>
              <a:t>Another board member must be in copy of request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6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3B89B3-C97B-BF53-639C-2A478934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Bylaws &amp; Operating Procedures</a:t>
            </a:r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B5196EF5-BEC1-DF8E-0FB0-E793B9485E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52649" y="1411193"/>
            <a:ext cx="9688502" cy="4805411"/>
          </a:xfrm>
        </p:spPr>
        <p:txBody>
          <a:bodyPr rtlCol="0">
            <a:normAutofit fontScale="40000" lnSpcReduction="20000"/>
          </a:bodyPr>
          <a:lstStyle/>
          <a:p>
            <a:pPr>
              <a:defRPr/>
            </a:pPr>
            <a:r>
              <a:rPr lang="en-US" altLang="en-US" sz="8600" dirty="0"/>
              <a:t>Governing documents of the section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altLang="en-US" sz="5500" dirty="0"/>
              <a:t>Includes: Board structure, election rules, amendments, and dissolution clauses</a:t>
            </a:r>
          </a:p>
          <a:p>
            <a:pPr lvl="1">
              <a:defRPr/>
            </a:pPr>
            <a:r>
              <a:rPr lang="en-US" altLang="en-US" sz="8500" dirty="0"/>
              <a:t>Additional policies and operating guidelines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altLang="en-US" sz="5500" dirty="0"/>
              <a:t>Board position descriptions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altLang="en-US" sz="5500" dirty="0"/>
              <a:t>Meeting frequency 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altLang="en-US" sz="5500" dirty="0"/>
              <a:t>Committee details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altLang="en-US" sz="5500" dirty="0"/>
              <a:t>Succession and term dates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altLang="en-US" sz="5500" dirty="0"/>
              <a:t>Financial rules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altLang="en-US" sz="5500" dirty="0"/>
              <a:t>Student support and scholarship funding</a:t>
            </a:r>
          </a:p>
          <a:p>
            <a:pPr marL="342900" lvl="2">
              <a:defRPr/>
            </a:pPr>
            <a:r>
              <a:rPr lang="en-US" altLang="en-US" sz="8500" dirty="0"/>
              <a:t>On file with ISA: Sections@isa.org</a:t>
            </a:r>
          </a:p>
        </p:txBody>
      </p:sp>
      <p:pic>
        <p:nvPicPr>
          <p:cNvPr id="28676" name="Picture 3">
            <a:extLst>
              <a:ext uri="{FF2B5EF4-FFF2-40B4-BE49-F238E27FC236}">
                <a16:creationId xmlns:a16="http://schemas.microsoft.com/office/drawing/2014/main" id="{2FCEFCFD-04D1-C710-4573-1188D9A1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124" y="3600645"/>
            <a:ext cx="24320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E90D-6C16-4757-C3F6-FC09C618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7D844-A499-2886-4F3C-E6C07B12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54" y="1469635"/>
            <a:ext cx="10662746" cy="4646451"/>
          </a:xfrm>
        </p:spPr>
        <p:txBody>
          <a:bodyPr/>
          <a:lstStyle/>
          <a:p>
            <a:r>
              <a:rPr lang="en-US" dirty="0"/>
              <a:t>Keep in mind the ISA strategic plan which drives awareness and career growth</a:t>
            </a:r>
          </a:p>
          <a:p>
            <a:r>
              <a:rPr lang="en-US" dirty="0"/>
              <a:t>ISA organization is large and there are opportunities to get involved in anything you are interested in</a:t>
            </a:r>
          </a:p>
          <a:p>
            <a:r>
              <a:rPr lang="en-US" dirty="0"/>
              <a:t>Be sure to remember section requirements, rules, important dates</a:t>
            </a:r>
          </a:p>
        </p:txBody>
      </p:sp>
    </p:spTree>
    <p:extLst>
      <p:ext uri="{BB962C8B-B14F-4D97-AF65-F5344CB8AC3E}">
        <p14:creationId xmlns:p14="http://schemas.microsoft.com/office/powerpoint/2010/main" val="546059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03F1C-B6C8-25F6-CA28-802FD552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Benefits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31CCE69D-1875-03CE-C9FC-32CCFC66BF2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76425" y="1337862"/>
            <a:ext cx="4052888" cy="5486400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None/>
            </a:pPr>
            <a:r>
              <a:rPr lang="en-US" altLang="en-US" sz="2400" dirty="0"/>
              <a:t>Technical Information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Automation Standards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Free Web Seminars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Technical Library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 err="1"/>
              <a:t>InTech</a:t>
            </a:r>
            <a:r>
              <a:rPr lang="en-US" altLang="en-US" sz="2000" dirty="0"/>
              <a:t> Magazine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Technical Division Membership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ISA Transactions</a:t>
            </a:r>
          </a:p>
          <a:p>
            <a:pPr marL="457200" indent="-457200">
              <a:lnSpc>
                <a:spcPct val="80000"/>
              </a:lnSpc>
            </a:pPr>
            <a:endParaRPr lang="en-US" altLang="en-US" sz="2000" dirty="0"/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2400" dirty="0"/>
              <a:t>Networking Opportunities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Local Section Membership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ISA Jobs – newly upgraded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Conferences, exhibitions, and Division symposia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000" dirty="0"/>
              <a:t>ISA Member Directory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3EC4C45-2AAE-3F61-3CD5-EC6FD1D5879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344633" y="1337862"/>
            <a:ext cx="5847367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/>
              <a:t>Professional Development Resources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Leadership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Discounts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Certification and Licensure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Mentoring Program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/>
              <a:t>Additional Benefits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Unemployed Member Benefit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ISA member e-mail address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Many more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8C8288-3E92-1308-D358-985293254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49" y="1825626"/>
            <a:ext cx="8899091" cy="4667249"/>
          </a:xfrm>
        </p:spPr>
        <p:txBody>
          <a:bodyPr rtlCol="0"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Section Leader e-Newsletter                                 (from </a:t>
            </a:r>
            <a:r>
              <a:rPr lang="en-US" dirty="0">
                <a:hlinkClick r:id="rId2"/>
              </a:rPr>
              <a:t>sections@isa.org</a:t>
            </a:r>
            <a:r>
              <a:rPr lang="en-US" dirty="0"/>
              <a:t>) </a:t>
            </a:r>
          </a:p>
          <a:p>
            <a:pPr>
              <a:defRPr/>
            </a:pPr>
            <a:r>
              <a:rPr lang="en-US" dirty="0">
                <a:hlinkClick r:id="rId3"/>
              </a:rPr>
              <a:t>ISA Connect 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/>
              <a:t>Leader Resources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dirty="0">
                <a:hlinkClick r:id="rId4"/>
              </a:rPr>
              <a:t>Section and Student Section Leader Community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dirty="0"/>
              <a:t>Member Resources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dirty="0"/>
              <a:t>ISA OnDemand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dirty="0"/>
              <a:t>Member logos</a:t>
            </a:r>
          </a:p>
          <a:p>
            <a:pPr lvl="2">
              <a:buFont typeface="Courier New" panose="02070309020205020404" pitchFamily="49" charset="0"/>
              <a:buChar char="o"/>
              <a:defRPr/>
            </a:pPr>
            <a:r>
              <a:rPr lang="en-US" dirty="0"/>
              <a:t>Society resources (meeting minutes, officer reports)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pic>
        <p:nvPicPr>
          <p:cNvPr id="30724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E3A9FC0-2E32-6039-4BAB-C097E577D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39" y="770732"/>
            <a:ext cx="187166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A08B96-DAD8-BB41-946A-6E19FE635BD8}"/>
              </a:ext>
            </a:extLst>
          </p:cNvPr>
          <p:cNvSpPr txBox="1">
            <a:spLocks/>
          </p:cNvSpPr>
          <p:nvPr/>
        </p:nvSpPr>
        <p:spPr>
          <a:xfrm>
            <a:off x="1529254" y="365125"/>
            <a:ext cx="1066274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Other Resources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69BB0208-1ACA-C399-0FEC-6039EB75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18370" r="19997" b="16447"/>
          <a:stretch>
            <a:fillRect/>
          </a:stretch>
        </p:blipFill>
        <p:spPr bwMode="auto">
          <a:xfrm>
            <a:off x="3923272" y="1128678"/>
            <a:ext cx="520065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">
            <a:extLst>
              <a:ext uri="{FF2B5EF4-FFF2-40B4-BE49-F238E27FC236}">
                <a16:creationId xmlns:a16="http://schemas.microsoft.com/office/drawing/2014/main" id="{563D58C1-6AF5-06B3-96A7-489337AF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6911" y="5640353"/>
            <a:ext cx="2873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bg1"/>
                </a:solidFill>
              </a:rPr>
              <a:t>sections@isa.org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E90D-6C16-4757-C3F6-FC09C618B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7D844-A499-2886-4F3C-E6C07B123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254" y="1469635"/>
            <a:ext cx="10662746" cy="4646451"/>
          </a:xfrm>
        </p:spPr>
        <p:txBody>
          <a:bodyPr/>
          <a:lstStyle/>
          <a:p>
            <a:r>
              <a:rPr lang="en-US" dirty="0"/>
              <a:t>ISA Strategic Plan (Vision, Mission, Values)</a:t>
            </a:r>
          </a:p>
          <a:p>
            <a:r>
              <a:rPr lang="en-US" dirty="0"/>
              <a:t>ISA Organization Chart</a:t>
            </a:r>
          </a:p>
          <a:p>
            <a:r>
              <a:rPr lang="en-US" dirty="0"/>
              <a:t>Section Requirements</a:t>
            </a:r>
          </a:p>
          <a:p>
            <a:r>
              <a:rPr lang="en-US" dirty="0"/>
              <a:t>Section 101 (Rules, Financials, and Bylaws – Oh my!)</a:t>
            </a:r>
          </a:p>
        </p:txBody>
      </p:sp>
    </p:spTree>
    <p:extLst>
      <p:ext uri="{BB962C8B-B14F-4D97-AF65-F5344CB8AC3E}">
        <p14:creationId xmlns:p14="http://schemas.microsoft.com/office/powerpoint/2010/main" val="16281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3028992/1476697506/479449/slide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tle text is always white or ISA yellow on the blue background&amp;quot;&quot;/&gt;&lt;property id=&quot;20307&quot; value=&quot;256&quot;/&gt;&lt;/object&gt;&lt;object type=&quot;3&quot; unique_id=&quot;10026&quot;&gt;&lt;property id=&quot;20148&quot; value=&quot;5&quot;/&gt;&lt;property id=&quot;20300&quot; value=&quot;Slide 2 - &amp;quot;Content slide&amp;quot;&quot;/&gt;&lt;property id=&quot;20307&quot; value=&quot;257&quot;/&gt;&lt;/object&gt;&lt;object type=&quot;3&quot; unique_id=&quot;10027&quot;&gt;&lt;property id=&quot;20148&quot; value=&quot;5&quot;/&gt;&lt;property id=&quot;20300&quot; value=&quot;Slide 3 - &amp;quot;Subtitle/new section slide&amp;quot;&quot;/&gt;&lt;property id=&quot;20307&quot; value=&quot;258&quot;/&gt;&lt;/object&gt;&lt;object type=&quot;3&quot; unique_id=&quot;10028&quot;&gt;&lt;property id=&quot;20148&quot; value=&quot;5&quot;/&gt;&lt;property id=&quot;20300&quot; value=&quot;Slide 4 - &amp;quot;Content slide&amp;quot;&quot;/&gt;&lt;property id=&quot;20307&quot; value=&quot;260&quot;/&gt;&lt;/object&gt;&lt;object type=&quot;3&quot; unique_id=&quot;10029&quot;&gt;&lt;property id=&quot;20148&quot; value=&quot;5&quot;/&gt;&lt;property id=&quot;20300&quot; value=&quot;Slide 6 - &amp;quot;Two column content slide&amp;quot;&quot;/&gt;&lt;property id=&quot;20307&quot; value=&quot;259&quot;/&gt;&lt;/object&gt;&lt;object type=&quot;3&quot; unique_id=&quot;10118&quot;&gt;&lt;property id=&quot;20148&quot; value=&quot;5&quot;/&gt;&lt;property id=&quot;20300&quot; value=&quot;Slide 5 - &amp;quot;Content slide&amp;quot;&quot;/&gt;&lt;property id=&quot;20307&quot; value=&quot;26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SA colors">
      <a:dk1>
        <a:srgbClr val="003E6B"/>
      </a:dk1>
      <a:lt1>
        <a:srgbClr val="FFFFFF"/>
      </a:lt1>
      <a:dk2>
        <a:srgbClr val="003E6B"/>
      </a:dk2>
      <a:lt2>
        <a:srgbClr val="F2F2F2"/>
      </a:lt2>
      <a:accent1>
        <a:srgbClr val="75BEE9"/>
      </a:accent1>
      <a:accent2>
        <a:srgbClr val="F47920"/>
      </a:accent2>
      <a:accent3>
        <a:srgbClr val="00AAB5"/>
      </a:accent3>
      <a:accent4>
        <a:srgbClr val="FFC425"/>
      </a:accent4>
      <a:accent5>
        <a:srgbClr val="73477B"/>
      </a:accent5>
      <a:accent6>
        <a:srgbClr val="95C93D"/>
      </a:accent6>
      <a:hlink>
        <a:srgbClr val="75BEE9"/>
      </a:hlink>
      <a:folHlink>
        <a:srgbClr val="CF202F"/>
      </a:folHlink>
    </a:clrScheme>
    <a:fontScheme name="ISA text">
      <a:majorFont>
        <a:latin typeface="Montserra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54A117D-51DB-40D1-BC27-A8D70D72D1C8}" vid="{445716EF-44BF-48DB-A064-D068B14422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1385</Words>
  <Application>Microsoft Office PowerPoint</Application>
  <PresentationFormat>Widescreen</PresentationFormat>
  <Paragraphs>183</Paragraphs>
  <Slides>27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Montserrat SemiBold</vt:lpstr>
      <vt:lpstr>Open Sans</vt:lpstr>
      <vt:lpstr>Arial</vt:lpstr>
      <vt:lpstr>Wingdings</vt:lpstr>
      <vt:lpstr>Times</vt:lpstr>
      <vt:lpstr>Calibri</vt:lpstr>
      <vt:lpstr>Courier New</vt:lpstr>
      <vt:lpstr>Office Theme</vt:lpstr>
      <vt:lpstr>PowerPoint Presentation</vt:lpstr>
      <vt:lpstr>ISA 101 - What Every Section Should Know  Southern North America - 2022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ISA Organization Chart</vt:lpstr>
      <vt:lpstr>PowerPoint Presentation</vt:lpstr>
      <vt:lpstr>Section 101 (Rules, Financials, and Bylaws – Oh my!)</vt:lpstr>
      <vt:lpstr>Section Requirements</vt:lpstr>
      <vt:lpstr>Section Requirements Annual Report</vt:lpstr>
      <vt:lpstr>Student Section Requirements</vt:lpstr>
      <vt:lpstr>Tax Exemption Status</vt:lpstr>
      <vt:lpstr>Privacy Rules</vt:lpstr>
      <vt:lpstr>Financials</vt:lpstr>
      <vt:lpstr>Rebates</vt:lpstr>
      <vt:lpstr>Bylaws &amp; Operating Procedures</vt:lpstr>
      <vt:lpstr>Wrap Up</vt:lpstr>
      <vt:lpstr>Membership Benefits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Patel</dc:creator>
  <cp:lastModifiedBy>Kevin Patel</cp:lastModifiedBy>
  <cp:revision>1</cp:revision>
  <dcterms:created xsi:type="dcterms:W3CDTF">2022-08-25T07:03:02Z</dcterms:created>
  <dcterms:modified xsi:type="dcterms:W3CDTF">2022-08-26T05:46:15Z</dcterms:modified>
</cp:coreProperties>
</file>