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 id="2147483665" r:id="rId5"/>
    <p:sldMasterId id="2147483675" r:id="rId6"/>
  </p:sldMasterIdLst>
  <p:notesMasterIdLst>
    <p:notesMasterId r:id="rId23"/>
  </p:notesMasterIdLst>
  <p:sldIdLst>
    <p:sldId id="256" r:id="rId7"/>
    <p:sldId id="410" r:id="rId8"/>
    <p:sldId id="402" r:id="rId9"/>
    <p:sldId id="374" r:id="rId10"/>
    <p:sldId id="373" r:id="rId11"/>
    <p:sldId id="372" r:id="rId12"/>
    <p:sldId id="391" r:id="rId13"/>
    <p:sldId id="398" r:id="rId14"/>
    <p:sldId id="399" r:id="rId15"/>
    <p:sldId id="400" r:id="rId16"/>
    <p:sldId id="376" r:id="rId17"/>
    <p:sldId id="394" r:id="rId18"/>
    <p:sldId id="406" r:id="rId19"/>
    <p:sldId id="407" r:id="rId20"/>
    <p:sldId id="408" r:id="rId21"/>
    <p:sldId id="409" r:id="rId22"/>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Montserrat SemiBold" panose="00000700000000000000" pitchFamily="50" charset="0"/>
      <p:bold r:id="rId28"/>
      <p:boldItalic r:id="rId29"/>
    </p:embeddedFont>
    <p:embeddedFont>
      <p:font typeface="Open Sans" panose="020B0606030504020204" pitchFamily="34" charset="0"/>
      <p:regular r:id="rId30"/>
      <p:bold r:id="rId31"/>
      <p:italic r:id="rId32"/>
      <p:boldItalic r:id="rId33"/>
    </p:embeddedFont>
  </p:embeddedFontLst>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FE9F5E-7308-B784-6CE3-12ED6BE26A21}" name="Guest User" initials="GU" userId="S::urn:spo:anon#83e4153696ddc07de22d08af1a65badbeff1d4e140ea4e26e223b8ee511118cf::" providerId="AD"/>
  <p188:author id="{436E496C-A751-6FAC-A293-B8046DCEA371}" name="Liz Neiman" initials="LN" userId="S::lneiman@isa.org::3af0c145-75ee-4d91-8cd9-dc5325c83ec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E2E5"/>
    <a:srgbClr val="C0E399"/>
    <a:srgbClr val="B3DB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352" autoAdjust="0"/>
  </p:normalViewPr>
  <p:slideViewPr>
    <p:cSldViewPr snapToGrid="0">
      <p:cViewPr varScale="1">
        <p:scale>
          <a:sx n="56" d="100"/>
          <a:sy n="56" d="100"/>
        </p:scale>
        <p:origin x="1430" y="5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3.fntdata"/><Relationship Id="rId39" Type="http://schemas.microsoft.com/office/2018/10/relationships/authors" Target="authors.xml"/><Relationship Id="rId21" Type="http://schemas.openxmlformats.org/officeDocument/2006/relationships/slide" Target="slides/slide15.xml"/><Relationship Id="rId34"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7AD9B2-D770-4C91-B03C-00278126CB6F}" type="datetimeFigureOut">
              <a:rPr lang="en-US" smtClean="0"/>
              <a:t>1/20/2023</a:t>
            </a:fld>
            <a:endParaRPr lang="en-US"/>
          </a:p>
        </p:txBody>
      </p:sp>
      <p:sp>
        <p:nvSpPr>
          <p:cNvPr id="4" name="Slide Image Placeholder 3"/>
          <p:cNvSpPr>
            <a:spLocks noGrp="1" noRot="1" noChangeAspect="1"/>
          </p:cNvSpPr>
          <p:nvPr>
            <p:ph type="sldImg" idx="2"/>
          </p:nvPr>
        </p:nvSpPr>
        <p:spPr>
          <a:xfrm>
            <a:off x="491319" y="458788"/>
            <a:ext cx="3198813" cy="179933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91319" y="2402006"/>
            <a:ext cx="5936777" cy="607325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FF677D-F98A-402E-ABB4-A98DF1B54AA5}" type="slidenum">
              <a:rPr lang="en-US" smtClean="0"/>
              <a:t>‹#›</a:t>
            </a:fld>
            <a:endParaRPr lang="en-US"/>
          </a:p>
        </p:txBody>
      </p:sp>
    </p:spTree>
    <p:extLst>
      <p:ext uri="{BB962C8B-B14F-4D97-AF65-F5344CB8AC3E}">
        <p14:creationId xmlns:p14="http://schemas.microsoft.com/office/powerpoint/2010/main" val="452518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0538" y="458788"/>
            <a:ext cx="3198812" cy="1798637"/>
          </a:xfrm>
        </p:spPr>
      </p:sp>
      <p:sp>
        <p:nvSpPr>
          <p:cNvPr id="3" name="Notes Placeholder 2"/>
          <p:cNvSpPr>
            <a:spLocks noGrp="1"/>
          </p:cNvSpPr>
          <p:nvPr>
            <p:ph type="body" idx="1"/>
          </p:nvPr>
        </p:nvSpPr>
        <p:spPr/>
        <p:txBody>
          <a:bodyPr/>
          <a:lstStyle/>
          <a:p>
            <a:pPr>
              <a:lnSpc>
                <a:spcPct val="150000"/>
              </a:lnSpc>
            </a:pPr>
            <a:r>
              <a:rPr lang="en-US" dirty="0"/>
              <a:t>Welcome everyone. Today I am pleased to share the results of ISA’s 2022 strategic plan, as well present our 2023 strategic plan. I’m very happy to share details about key areas of focus for ISA in the coming year. </a:t>
            </a:r>
          </a:p>
          <a:p>
            <a:pPr>
              <a:lnSpc>
                <a:spcPct val="150000"/>
              </a:lnSpc>
            </a:pPr>
            <a:endParaRPr lang="en-US" dirty="0"/>
          </a:p>
          <a:p>
            <a:pPr>
              <a:lnSpc>
                <a:spcPct val="150000"/>
              </a:lnSpc>
            </a:pPr>
            <a:r>
              <a:rPr lang="en-US" dirty="0"/>
              <a:t>As we go through the presentation, please keep in mind we’ll be addressing questions at the end. You may either put your questions in over chat, or raise your hand at the end of the presentation to have an opportunity to ask your question. </a:t>
            </a:r>
          </a:p>
          <a:p>
            <a:pPr>
              <a:lnSpc>
                <a:spcPct val="150000"/>
              </a:lnSpc>
            </a:pPr>
            <a:endParaRPr lang="en-US" sz="1600" dirty="0">
              <a:cs typeface="Calibri"/>
            </a:endParaRPr>
          </a:p>
        </p:txBody>
      </p:sp>
      <p:sp>
        <p:nvSpPr>
          <p:cNvPr id="4" name="Slide Number Placeholder 3"/>
          <p:cNvSpPr>
            <a:spLocks noGrp="1"/>
          </p:cNvSpPr>
          <p:nvPr>
            <p:ph type="sldNum" sz="quarter" idx="5"/>
          </p:nvPr>
        </p:nvSpPr>
        <p:spPr/>
        <p:txBody>
          <a:bodyPr/>
          <a:lstStyle/>
          <a:p>
            <a:fld id="{A4FF677D-F98A-402E-ABB4-A98DF1B54AA5}" type="slidenum">
              <a:rPr lang="en-US" smtClean="0"/>
              <a:t>1</a:t>
            </a:fld>
            <a:endParaRPr lang="en-US"/>
          </a:p>
        </p:txBody>
      </p:sp>
    </p:spTree>
    <p:extLst>
      <p:ext uri="{BB962C8B-B14F-4D97-AF65-F5344CB8AC3E}">
        <p14:creationId xmlns:p14="http://schemas.microsoft.com/office/powerpoint/2010/main" val="1352421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0538" y="458788"/>
            <a:ext cx="3198812" cy="1798637"/>
          </a:xfrm>
        </p:spPr>
      </p:sp>
      <p:sp>
        <p:nvSpPr>
          <p:cNvPr id="3" name="Notes Placeholder 2"/>
          <p:cNvSpPr>
            <a:spLocks noGrp="1"/>
          </p:cNvSpPr>
          <p:nvPr>
            <p:ph type="body" idx="1"/>
          </p:nvPr>
        </p:nvSpPr>
        <p:spPr/>
        <p:txBody>
          <a:bodyPr/>
          <a:lstStyle/>
          <a:p>
            <a:pPr>
              <a:lnSpc>
                <a:spcPct val="150000"/>
              </a:lnSpc>
            </a:pPr>
            <a:r>
              <a:rPr lang="en-US" dirty="0"/>
              <a:t>A few quick definitions before we get started. Our strategic plan is made up of three elements. </a:t>
            </a:r>
          </a:p>
          <a:p>
            <a:pPr>
              <a:lnSpc>
                <a:spcPct val="150000"/>
              </a:lnSpc>
            </a:pPr>
            <a:endParaRPr lang="en-US" dirty="0"/>
          </a:p>
          <a:p>
            <a:pPr>
              <a:lnSpc>
                <a:spcPct val="150000"/>
              </a:lnSpc>
            </a:pPr>
            <a:r>
              <a:rPr lang="en-US" dirty="0"/>
              <a:t>Objectives are at the top level. Each has a title, and then a sentence giving more detail about the objective. </a:t>
            </a:r>
          </a:p>
          <a:p>
            <a:pPr>
              <a:lnSpc>
                <a:spcPct val="150000"/>
              </a:lnSpc>
            </a:pPr>
            <a:endParaRPr lang="en-US" dirty="0"/>
          </a:p>
          <a:p>
            <a:pPr>
              <a:lnSpc>
                <a:spcPct val="150000"/>
              </a:lnSpc>
            </a:pPr>
            <a:r>
              <a:rPr lang="en-US" dirty="0"/>
              <a:t>Next are the key results: our specific, timebound, measurable, and aggressive yet realistic results that we expect to achieve in 2023. </a:t>
            </a:r>
          </a:p>
          <a:p>
            <a:pPr>
              <a:lnSpc>
                <a:spcPct val="150000"/>
              </a:lnSpc>
            </a:pPr>
            <a:endParaRPr lang="en-US" dirty="0"/>
          </a:p>
          <a:p>
            <a:pPr>
              <a:lnSpc>
                <a:spcPct val="150000"/>
              </a:lnSpc>
            </a:pPr>
            <a:r>
              <a:rPr lang="en-US" dirty="0"/>
              <a:t>Finally you’ll see the supporting entities – or ISA groups whose purpose serves to advance the objectives. </a:t>
            </a:r>
          </a:p>
          <a:p>
            <a:pPr>
              <a:lnSpc>
                <a:spcPct val="150000"/>
              </a:lnSpc>
            </a:pPr>
            <a:endParaRPr lang="en-US" sz="1600" dirty="0">
              <a:cs typeface="Calibri"/>
            </a:endParaRPr>
          </a:p>
        </p:txBody>
      </p:sp>
      <p:sp>
        <p:nvSpPr>
          <p:cNvPr id="4" name="Slide Number Placeholder 3"/>
          <p:cNvSpPr>
            <a:spLocks noGrp="1"/>
          </p:cNvSpPr>
          <p:nvPr>
            <p:ph type="sldNum" sz="quarter" idx="5"/>
          </p:nvPr>
        </p:nvSpPr>
        <p:spPr/>
        <p:txBody>
          <a:bodyPr/>
          <a:lstStyle/>
          <a:p>
            <a:fld id="{A4FF677D-F98A-402E-ABB4-A98DF1B54AA5}" type="slidenum">
              <a:rPr lang="en-US" smtClean="0"/>
              <a:t>10</a:t>
            </a:fld>
            <a:endParaRPr lang="en-US"/>
          </a:p>
        </p:txBody>
      </p:sp>
    </p:spTree>
    <p:extLst>
      <p:ext uri="{BB962C8B-B14F-4D97-AF65-F5344CB8AC3E}">
        <p14:creationId xmlns:p14="http://schemas.microsoft.com/office/powerpoint/2010/main" val="2577979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0538" y="458788"/>
            <a:ext cx="3198812" cy="1798637"/>
          </a:xfrm>
        </p:spPr>
      </p:sp>
      <p:sp>
        <p:nvSpPr>
          <p:cNvPr id="3" name="Notes Placeholder 2"/>
          <p:cNvSpPr>
            <a:spLocks noGrp="1"/>
          </p:cNvSpPr>
          <p:nvPr>
            <p:ph type="body" idx="1"/>
          </p:nvPr>
        </p:nvSpPr>
        <p:spPr/>
        <p:txBody>
          <a:bodyPr/>
          <a:lstStyle/>
          <a:p>
            <a:pPr>
              <a:lnSpc>
                <a:spcPct val="150000"/>
              </a:lnSpc>
            </a:pPr>
            <a:r>
              <a:rPr lang="en-US" dirty="0"/>
              <a:t>Without further ado, here are the ISA 2023 Strategic Objectives: </a:t>
            </a:r>
          </a:p>
          <a:p>
            <a:pPr>
              <a:lnSpc>
                <a:spcPct val="150000"/>
              </a:lnSpc>
            </a:pPr>
            <a:endParaRPr lang="en-US" dirty="0"/>
          </a:p>
          <a:p>
            <a:pPr marL="171450" indent="-171450">
              <a:lnSpc>
                <a:spcPct val="150000"/>
              </a:lnSpc>
              <a:buFont typeface="Arial"/>
              <a:buChar char="•"/>
            </a:pPr>
            <a:r>
              <a:rPr lang="en-US" dirty="0"/>
              <a:t>Outreach, Awareness, and Advocacy,</a:t>
            </a:r>
          </a:p>
          <a:p>
            <a:pPr marL="171450" indent="-171450">
              <a:lnSpc>
                <a:spcPct val="150000"/>
              </a:lnSpc>
              <a:buFont typeface="Arial"/>
              <a:buChar char="•"/>
            </a:pPr>
            <a:r>
              <a:rPr lang="en-US" dirty="0"/>
              <a:t>Innovation Insights,</a:t>
            </a:r>
          </a:p>
          <a:p>
            <a:pPr marL="171450" indent="-171450">
              <a:lnSpc>
                <a:spcPct val="150000"/>
              </a:lnSpc>
              <a:buFont typeface="Arial"/>
              <a:buChar char="•"/>
            </a:pPr>
            <a:r>
              <a:rPr lang="en-US" dirty="0"/>
              <a:t>Vibrant Community, and</a:t>
            </a:r>
          </a:p>
          <a:p>
            <a:pPr marL="171450" indent="-171450">
              <a:lnSpc>
                <a:spcPct val="150000"/>
              </a:lnSpc>
              <a:buFont typeface="Arial"/>
              <a:buChar char="•"/>
            </a:pPr>
            <a:r>
              <a:rPr lang="en-US" dirty="0"/>
              <a:t>Financial Stability.</a:t>
            </a:r>
          </a:p>
          <a:p>
            <a:pPr>
              <a:lnSpc>
                <a:spcPct val="150000"/>
              </a:lnSpc>
            </a:pPr>
            <a:endParaRPr lang="en-US" sz="1600" dirty="0">
              <a:ea typeface="Calibri"/>
              <a:cs typeface="Calibri" panose="020F0502020204030204"/>
            </a:endParaRPr>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0538" y="458788"/>
            <a:ext cx="3198812" cy="1798637"/>
          </a:xfrm>
        </p:spPr>
      </p:sp>
      <p:sp>
        <p:nvSpPr>
          <p:cNvPr id="3" name="Notes Placeholder 2"/>
          <p:cNvSpPr>
            <a:spLocks noGrp="1"/>
          </p:cNvSpPr>
          <p:nvPr>
            <p:ph type="body" idx="1"/>
          </p:nvPr>
        </p:nvSpPr>
        <p:spPr/>
        <p:txBody>
          <a:bodyPr spcFirstLastPara="0" lIns="0" tIns="0" rIns="0" bIns="0" anchor="t"/>
          <a:lstStyle/>
          <a:p>
            <a:pPr>
              <a:lnSpc>
                <a:spcPct val="150000"/>
              </a:lnSpc>
            </a:pPr>
            <a:r>
              <a:rPr lang="en-US" dirty="0"/>
              <a:t>Our first strategic objective seeks for ISA to be recognized as the leading, global, independent source of automation knowledge.  </a:t>
            </a:r>
          </a:p>
          <a:p>
            <a:pPr>
              <a:lnSpc>
                <a:spcPct val="150000"/>
              </a:lnSpc>
            </a:pPr>
            <a:r>
              <a:rPr lang="en-US" dirty="0"/>
              <a:t> </a:t>
            </a:r>
          </a:p>
          <a:p>
            <a:pPr>
              <a:lnSpc>
                <a:spcPct val="150000"/>
              </a:lnSpc>
            </a:pPr>
            <a:r>
              <a:rPr lang="en-US" dirty="0"/>
              <a:t>This is the broadest and most encompassing goal we have. It includes: events, PR, and media coverage. It includes engaging with different stakeholder groups like asset owners and EPCs (Engineering, Procurement, and Construction). It also includes ambitious goals for increasing standards sales and credentialing applications.  </a:t>
            </a:r>
          </a:p>
          <a:p>
            <a:pPr>
              <a:lnSpc>
                <a:spcPct val="150000"/>
              </a:lnSpc>
            </a:pPr>
            <a:endParaRPr lang="en-US" dirty="0"/>
          </a:p>
          <a:p>
            <a:pPr algn="l">
              <a:lnSpc>
                <a:spcPct val="150000"/>
              </a:lnSpc>
            </a:pPr>
            <a:endParaRPr lang="en-US" sz="1600" dirty="0">
              <a:latin typeface="Calibri"/>
              <a:ea typeface="Calibri"/>
              <a:cs typeface="Calibri"/>
            </a:endParaRPr>
          </a:p>
        </p:txBody>
      </p:sp>
      <p:sp>
        <p:nvSpPr>
          <p:cNvPr id="4" name="Slide Number Placeholder 3"/>
          <p:cNvSpPr>
            <a:spLocks noGrp="1"/>
          </p:cNvSpPr>
          <p:nvPr>
            <p:ph type="sldNum" sz="quarter" idx="5"/>
          </p:nvPr>
        </p:nvSpPr>
        <p:spPr/>
        <p:txBody>
          <a:bodyPr/>
          <a:lstStyle/>
          <a:p>
            <a:fld id="{4F38AFD9-D5DB-4A47-A4BE-251B4DF1413A}" type="slidenum">
              <a:rPr lang="en-US"/>
              <a:t>12</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0538" y="458788"/>
            <a:ext cx="3198812" cy="1798637"/>
          </a:xfrm>
        </p:spPr>
      </p:sp>
      <p:sp>
        <p:nvSpPr>
          <p:cNvPr id="3" name="Notes Placeholder 2"/>
          <p:cNvSpPr>
            <a:spLocks noGrp="1"/>
          </p:cNvSpPr>
          <p:nvPr>
            <p:ph type="body" idx="1"/>
          </p:nvPr>
        </p:nvSpPr>
        <p:spPr/>
        <p:txBody>
          <a:bodyPr spcFirstLastPara="0" lIns="0" tIns="0" rIns="0" bIns="0" anchor="t"/>
          <a:lstStyle/>
          <a:p>
            <a:pPr>
              <a:lnSpc>
                <a:spcPct val="150000"/>
              </a:lnSpc>
            </a:pPr>
            <a:r>
              <a:rPr lang="en-US" dirty="0"/>
              <a:t>Our second strategic objective positions ISA to proactively identify and foster evolving and emerging technology, processes, and business practices related to ISA's mission. </a:t>
            </a:r>
          </a:p>
          <a:p>
            <a:pPr>
              <a:lnSpc>
                <a:spcPct val="150000"/>
              </a:lnSpc>
            </a:pPr>
            <a:endParaRPr lang="en-US" dirty="0"/>
          </a:p>
          <a:p>
            <a:pPr>
              <a:lnSpc>
                <a:spcPct val="150000"/>
              </a:lnSpc>
            </a:pPr>
            <a:r>
              <a:rPr lang="en-US" dirty="0"/>
              <a:t>This may include content curation, market research, position papers and more. The main point is we need to be nimble and move quickly to lead in this space.  We have some very specific key results here to publish position papers on emerging topics, and to have those papers cited, referenced, and validated by 5 or more third-party publications. </a:t>
            </a:r>
          </a:p>
          <a:p>
            <a:pPr algn="l">
              <a:lnSpc>
                <a:spcPct val="150000"/>
              </a:lnSpc>
            </a:pPr>
            <a:endParaRPr lang="en-US" sz="1600" dirty="0">
              <a:ea typeface="Calibri"/>
              <a:cs typeface="Calibri"/>
            </a:endParaRPr>
          </a:p>
        </p:txBody>
      </p:sp>
      <p:sp>
        <p:nvSpPr>
          <p:cNvPr id="4" name="Slide Number Placeholder 3"/>
          <p:cNvSpPr>
            <a:spLocks noGrp="1"/>
          </p:cNvSpPr>
          <p:nvPr>
            <p:ph type="sldNum" sz="quarter" idx="5"/>
          </p:nvPr>
        </p:nvSpPr>
        <p:spPr/>
        <p:txBody>
          <a:bodyPr/>
          <a:lstStyle/>
          <a:p>
            <a:fld id="{4F38AFD9-D5DB-4A47-A4BE-251B4DF1413A}" type="slidenum">
              <a:rPr lang="en-US"/>
              <a:t>13</a:t>
            </a:fld>
            <a:endParaRPr lang="en-US"/>
          </a:p>
        </p:txBody>
      </p:sp>
    </p:spTree>
    <p:extLst>
      <p:ext uri="{BB962C8B-B14F-4D97-AF65-F5344CB8AC3E}">
        <p14:creationId xmlns:p14="http://schemas.microsoft.com/office/powerpoint/2010/main" val="1343525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0538" y="458788"/>
            <a:ext cx="3198812" cy="1798637"/>
          </a:xfrm>
        </p:spPr>
      </p:sp>
      <p:sp>
        <p:nvSpPr>
          <p:cNvPr id="3" name="Notes Placeholder 2"/>
          <p:cNvSpPr>
            <a:spLocks noGrp="1"/>
          </p:cNvSpPr>
          <p:nvPr>
            <p:ph type="body" idx="1"/>
          </p:nvPr>
        </p:nvSpPr>
        <p:spPr/>
        <p:txBody>
          <a:bodyPr spcFirstLastPara="0" lIns="0" tIns="0" rIns="0" bIns="0" anchor="t"/>
          <a:lstStyle/>
          <a:p>
            <a:pPr>
              <a:lnSpc>
                <a:spcPct val="150000"/>
              </a:lnSpc>
            </a:pPr>
            <a:r>
              <a:rPr lang="en-US" dirty="0"/>
              <a:t>Our third strategic objective seeks to grow a consciously inclusive community to enable collaboration and foster the development of leadership skills. Here we’ll be looking to achieve significant growth in membership, and I do mean significant at 13%. This is very ambitious. In order to make this possible, we’ll need the support and partnership of all of our section, district, and division leaders to share in our goal of membership growth, and to prioritize activities that add member value. </a:t>
            </a:r>
          </a:p>
          <a:p>
            <a:pPr>
              <a:lnSpc>
                <a:spcPct val="150000"/>
              </a:lnSpc>
            </a:pPr>
            <a:endParaRPr lang="en-US" dirty="0"/>
          </a:p>
          <a:p>
            <a:pPr>
              <a:lnSpc>
                <a:spcPct val="150000"/>
              </a:lnSpc>
            </a:pPr>
            <a:r>
              <a:rPr lang="en-US" dirty="0"/>
              <a:t>But of course this objective isn’t just about membership, we will also be looking to increase engagement on social media platforms, particularly LinkedIn, where we enjoy a very healthy and well populated community. We’ll also be launching a leader training curriculum – providing opportunities for our members to develop personally and professionally.  </a:t>
            </a:r>
          </a:p>
          <a:p>
            <a:pPr algn="l">
              <a:lnSpc>
                <a:spcPct val="150000"/>
              </a:lnSpc>
            </a:pPr>
            <a:endParaRPr lang="en-US" sz="1600" dirty="0">
              <a:ea typeface="Calibri"/>
              <a:cs typeface="Calibri"/>
            </a:endParaRPr>
          </a:p>
        </p:txBody>
      </p:sp>
      <p:sp>
        <p:nvSpPr>
          <p:cNvPr id="4" name="Slide Number Placeholder 3"/>
          <p:cNvSpPr>
            <a:spLocks noGrp="1"/>
          </p:cNvSpPr>
          <p:nvPr>
            <p:ph type="sldNum" sz="quarter" idx="5"/>
          </p:nvPr>
        </p:nvSpPr>
        <p:spPr/>
        <p:txBody>
          <a:bodyPr/>
          <a:lstStyle/>
          <a:p>
            <a:fld id="{4F38AFD9-D5DB-4A47-A4BE-251B4DF1413A}" type="slidenum">
              <a:rPr lang="en-US"/>
              <a:t>14</a:t>
            </a:fld>
            <a:endParaRPr lang="en-US"/>
          </a:p>
        </p:txBody>
      </p:sp>
    </p:spTree>
    <p:extLst>
      <p:ext uri="{BB962C8B-B14F-4D97-AF65-F5344CB8AC3E}">
        <p14:creationId xmlns:p14="http://schemas.microsoft.com/office/powerpoint/2010/main" val="42558490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0538" y="458788"/>
            <a:ext cx="3198812" cy="1798637"/>
          </a:xfrm>
        </p:spPr>
      </p:sp>
      <p:sp>
        <p:nvSpPr>
          <p:cNvPr id="3" name="Notes Placeholder 2"/>
          <p:cNvSpPr>
            <a:spLocks noGrp="1"/>
          </p:cNvSpPr>
          <p:nvPr>
            <p:ph type="body" idx="1"/>
          </p:nvPr>
        </p:nvSpPr>
        <p:spPr/>
        <p:txBody>
          <a:bodyPr spcFirstLastPara="0" lIns="0" tIns="0" rIns="0" bIns="0" anchor="t"/>
          <a:lstStyle/>
          <a:p>
            <a:r>
              <a:rPr lang="en-US" dirty="0"/>
              <a:t>Finally, our fourth strategic objective is on financial stability. We will look to progress towards an annual break even or better budget, including the development of a long-term plan in 2023. We will continue to invest in revenue-generating activities while we also focus on operational efficiencies and sound expense management. </a:t>
            </a:r>
            <a:endParaRPr lang="en-US"/>
          </a:p>
          <a:p>
            <a:pPr algn="l">
              <a:lnSpc>
                <a:spcPct val="150000"/>
              </a:lnSpc>
            </a:pPr>
            <a:endParaRPr lang="en-US" sz="1600" dirty="0">
              <a:ea typeface="Calibri"/>
              <a:cs typeface="Calibri"/>
            </a:endParaRPr>
          </a:p>
        </p:txBody>
      </p:sp>
      <p:sp>
        <p:nvSpPr>
          <p:cNvPr id="4" name="Slide Number Placeholder 3"/>
          <p:cNvSpPr>
            <a:spLocks noGrp="1"/>
          </p:cNvSpPr>
          <p:nvPr>
            <p:ph type="sldNum" sz="quarter" idx="5"/>
          </p:nvPr>
        </p:nvSpPr>
        <p:spPr/>
        <p:txBody>
          <a:bodyPr/>
          <a:lstStyle/>
          <a:p>
            <a:fld id="{4F38AFD9-D5DB-4A47-A4BE-251B4DF1413A}" type="slidenum">
              <a:rPr lang="en-US"/>
              <a:t>15</a:t>
            </a:fld>
            <a:endParaRPr lang="en-US"/>
          </a:p>
        </p:txBody>
      </p:sp>
    </p:spTree>
    <p:extLst>
      <p:ext uri="{BB962C8B-B14F-4D97-AF65-F5344CB8AC3E}">
        <p14:creationId xmlns:p14="http://schemas.microsoft.com/office/powerpoint/2010/main" val="40178098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0538" y="458788"/>
            <a:ext cx="3198812" cy="1798637"/>
          </a:xfrm>
        </p:spPr>
      </p:sp>
      <p:sp>
        <p:nvSpPr>
          <p:cNvPr id="3" name="Notes Placeholder 2"/>
          <p:cNvSpPr>
            <a:spLocks noGrp="1"/>
          </p:cNvSpPr>
          <p:nvPr>
            <p:ph type="body" idx="1"/>
          </p:nvPr>
        </p:nvSpPr>
        <p:spPr/>
        <p:txBody>
          <a:bodyPr/>
          <a:lstStyle/>
          <a:p>
            <a:pPr>
              <a:lnSpc>
                <a:spcPct val="150000"/>
              </a:lnSpc>
            </a:pPr>
            <a:r>
              <a:rPr lang="en-US" dirty="0"/>
              <a:t>With that, we have reached the end of our presentation. </a:t>
            </a:r>
          </a:p>
          <a:p>
            <a:pPr>
              <a:lnSpc>
                <a:spcPct val="150000"/>
              </a:lnSpc>
            </a:pPr>
            <a:endParaRPr lang="en-US" dirty="0"/>
          </a:p>
          <a:p>
            <a:pPr>
              <a:lnSpc>
                <a:spcPct val="150000"/>
              </a:lnSpc>
            </a:pPr>
            <a:r>
              <a:rPr lang="en-US" dirty="0"/>
              <a:t>At this point, we would be happy to take your questions, either through chat or you can choose to raise your hand. Many thanks! </a:t>
            </a:r>
          </a:p>
          <a:p>
            <a:pPr>
              <a:lnSpc>
                <a:spcPct val="150000"/>
              </a:lnSpc>
            </a:pPr>
            <a:endParaRPr lang="en-US" sz="1600" dirty="0">
              <a:cs typeface="Calibri"/>
            </a:endParaRPr>
          </a:p>
        </p:txBody>
      </p:sp>
      <p:sp>
        <p:nvSpPr>
          <p:cNvPr id="4" name="Slide Number Placeholder 3"/>
          <p:cNvSpPr>
            <a:spLocks noGrp="1"/>
          </p:cNvSpPr>
          <p:nvPr>
            <p:ph type="sldNum" sz="quarter" idx="5"/>
          </p:nvPr>
        </p:nvSpPr>
        <p:spPr/>
        <p:txBody>
          <a:bodyPr/>
          <a:lstStyle/>
          <a:p>
            <a:fld id="{A4FF677D-F98A-402E-ABB4-A98DF1B54AA5}" type="slidenum">
              <a:rPr lang="en-US" smtClean="0"/>
              <a:t>16</a:t>
            </a:fld>
            <a:endParaRPr lang="en-US"/>
          </a:p>
        </p:txBody>
      </p:sp>
    </p:spTree>
    <p:extLst>
      <p:ext uri="{BB962C8B-B14F-4D97-AF65-F5344CB8AC3E}">
        <p14:creationId xmlns:p14="http://schemas.microsoft.com/office/powerpoint/2010/main" val="1299728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0538" y="458788"/>
            <a:ext cx="3198812" cy="1798637"/>
          </a:xfrm>
        </p:spPr>
      </p:sp>
      <p:sp>
        <p:nvSpPr>
          <p:cNvPr id="3" name="Notes Placeholder 2"/>
          <p:cNvSpPr>
            <a:spLocks noGrp="1"/>
          </p:cNvSpPr>
          <p:nvPr>
            <p:ph type="body" idx="1"/>
          </p:nvPr>
        </p:nvSpPr>
        <p:spPr/>
        <p:txBody>
          <a:bodyPr/>
          <a:lstStyle/>
          <a:p>
            <a:pPr algn="l" rtl="0" fontAlgn="base"/>
            <a:r>
              <a:rPr lang="en-US" sz="1800" b="0" i="0" u="none" strike="noStrike" dirty="0">
                <a:solidFill>
                  <a:srgbClr val="000000"/>
                </a:solidFill>
                <a:effectLst/>
                <a:latin typeface="Calibri" panose="020F0502020204030204" pitchFamily="34" charset="0"/>
              </a:rPr>
              <a:t>Let me remind you of our 2022 strategic objectives. They were:</a:t>
            </a:r>
            <a:r>
              <a:rPr lang="en-US" sz="1800" b="0" i="0" u="none" strike="noStrike" dirty="0">
                <a:solidFill>
                  <a:srgbClr val="444444"/>
                </a:solidFill>
                <a:effectLst/>
                <a:latin typeface="Calibri" panose="020F0502020204030204" pitchFamily="34" charset="0"/>
              </a:rPr>
              <a:t>​</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444444"/>
                </a:solidFill>
                <a:effectLst/>
                <a:latin typeface="Calibri" panose="020F0502020204030204" pitchFamily="34" charset="0"/>
              </a:rPr>
              <a:t>​</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Industry reach and awareness</a:t>
            </a:r>
            <a:r>
              <a:rPr lang="en-US" sz="1800" b="0" i="0" u="none" strike="noStrike" dirty="0">
                <a:solidFill>
                  <a:srgbClr val="444444"/>
                </a:solidFill>
                <a:effectLst/>
                <a:latin typeface="Calibri" panose="020F0502020204030204" pitchFamily="34" charset="0"/>
              </a:rPr>
              <a:t>​</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Technical education and certification</a:t>
            </a:r>
            <a:r>
              <a:rPr lang="en-US" sz="1800" b="0" i="0" u="none" strike="noStrike" dirty="0">
                <a:solidFill>
                  <a:srgbClr val="444444"/>
                </a:solidFill>
                <a:effectLst/>
                <a:latin typeface="Calibri" panose="020F0502020204030204" pitchFamily="34" charset="0"/>
              </a:rPr>
              <a:t>​</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Membership</a:t>
            </a:r>
            <a:r>
              <a:rPr lang="en-US" sz="1800" b="0" i="0" u="none" strike="noStrike" dirty="0">
                <a:solidFill>
                  <a:srgbClr val="444444"/>
                </a:solidFill>
                <a:effectLst/>
                <a:latin typeface="Calibri" panose="020F0502020204030204" pitchFamily="34" charset="0"/>
              </a:rPr>
              <a:t>​</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And leadership development</a:t>
            </a:r>
            <a:r>
              <a:rPr lang="en-US" sz="1800" b="0" i="0" u="none" strike="noStrike" dirty="0">
                <a:solidFill>
                  <a:srgbClr val="444444"/>
                </a:solidFill>
                <a:effectLst/>
                <a:latin typeface="Calibri" panose="020F0502020204030204" pitchFamily="34" charset="0"/>
              </a:rPr>
              <a:t>​</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cs typeface="Calibri" panose="020F0502020204030204"/>
            </a:endParaRPr>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0538" y="458788"/>
            <a:ext cx="3198812" cy="1798637"/>
          </a:xfrm>
        </p:spPr>
      </p:sp>
      <p:sp>
        <p:nvSpPr>
          <p:cNvPr id="3" name="Notes Placeholder 2"/>
          <p:cNvSpPr>
            <a:spLocks noGrp="1"/>
          </p:cNvSpPr>
          <p:nvPr>
            <p:ph type="body" idx="1"/>
          </p:nvPr>
        </p:nvSpPr>
        <p:spPr/>
        <p:txBody>
          <a:bodyPr/>
          <a:lstStyle/>
          <a:p>
            <a:pPr algn="l" rtl="0" fontAlgn="base"/>
            <a:r>
              <a:rPr lang="en-US" sz="2800" b="0" i="0" dirty="0">
                <a:solidFill>
                  <a:srgbClr val="000000"/>
                </a:solidFill>
                <a:effectLst/>
                <a:latin typeface="Calibri" panose="020F0502020204030204" pitchFamily="34" charset="0"/>
              </a:rPr>
              <a:t>When it comes to this first goal, I am so happy to share that we really did a fantastic job. </a:t>
            </a:r>
          </a:p>
          <a:p>
            <a:pPr algn="l" rtl="0" fontAlgn="base"/>
            <a:endParaRPr lang="en-US" sz="2800" b="0" i="0" u="none" strike="noStrike" dirty="0">
              <a:solidFill>
                <a:srgbClr val="000000"/>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Our website visitor metrics are especially high - in one case we see we achieved 433% of our goal. Getting the word out about ISA and making sure our members, customers, and potential members and potential customers know who we are and what we do… this is terrific!</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You’ll see the numbers are not quite meeting the goal on events and webinars – but we really came so close! A few planned events were postponed, and these decisions made good business sense, but that’s a reason why we fell just a little bit short. I still want to congratulate the team for a really excellent effort. Many of you participated in the Automation and Leadership Conference last month, which I think was a wonderful event. If ALC was any indication of where ISA events are going, then I am excited and proud to be a part of them. </a:t>
            </a:r>
          </a:p>
        </p:txBody>
      </p:sp>
      <p:sp>
        <p:nvSpPr>
          <p:cNvPr id="4" name="Slide Number Placeholder 3"/>
          <p:cNvSpPr>
            <a:spLocks noGrp="1"/>
          </p:cNvSpPr>
          <p:nvPr>
            <p:ph type="sldNum" sz="quarter" idx="5"/>
          </p:nvPr>
        </p:nvSpPr>
        <p:spPr/>
        <p:txBody>
          <a:bodyPr/>
          <a:lstStyle/>
          <a:p>
            <a:fld id="{A4FF677D-F98A-402E-ABB4-A98DF1B54AA5}" type="slidenum">
              <a:rPr lang="en-US" smtClean="0"/>
              <a:t>3</a:t>
            </a:fld>
            <a:endParaRPr lang="en-US"/>
          </a:p>
        </p:txBody>
      </p:sp>
    </p:spTree>
    <p:extLst>
      <p:ext uri="{BB962C8B-B14F-4D97-AF65-F5344CB8AC3E}">
        <p14:creationId xmlns:p14="http://schemas.microsoft.com/office/powerpoint/2010/main" val="969837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0538" y="458788"/>
            <a:ext cx="3198812" cy="1798637"/>
          </a:xfrm>
        </p:spPr>
      </p:sp>
      <p:sp>
        <p:nvSpPr>
          <p:cNvPr id="3" name="Notes Placeholder 2"/>
          <p:cNvSpPr>
            <a:spLocks noGrp="1"/>
          </p:cNvSpPr>
          <p:nvPr>
            <p:ph type="body" idx="1"/>
          </p:nvPr>
        </p:nvSpPr>
        <p:spPr/>
        <p:txBody>
          <a:bodyPr/>
          <a:lstStyle/>
          <a:p>
            <a:pPr algn="l" rtl="0" fontAlgn="base"/>
            <a:r>
              <a:rPr lang="en-US" sz="1800" b="0" i="0" u="none" strike="noStrike" dirty="0">
                <a:solidFill>
                  <a:srgbClr val="000000"/>
                </a:solidFill>
                <a:effectLst/>
                <a:latin typeface="Calibri" panose="020F0502020204030204" pitchFamily="34" charset="0"/>
              </a:rPr>
              <a:t>Technical education and certification – or training – has done a tremendous job exceeding its goal to grow by 5% overall and by 2% in non-US trainees. We believe this is due to the return to in-person training earlier in the year – our training center at ISA Headquarters is busier than ever. Also, we have seen much better than expected eLearning sales and ISA Europe sales, contributing to success all over the world.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444444"/>
                </a:solidFill>
                <a:effectLst/>
                <a:latin typeface="Calibri" panose="020F0502020204030204" pitchFamily="34" charset="0"/>
              </a:rPr>
              <a:t>​</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A4FF677D-F98A-402E-ABB4-A98DF1B54AA5}" type="slidenum">
              <a:rPr lang="en-US" smtClean="0"/>
              <a:t>4</a:t>
            </a:fld>
            <a:endParaRPr lang="en-US"/>
          </a:p>
        </p:txBody>
      </p:sp>
    </p:spTree>
    <p:extLst>
      <p:ext uri="{BB962C8B-B14F-4D97-AF65-F5344CB8AC3E}">
        <p14:creationId xmlns:p14="http://schemas.microsoft.com/office/powerpoint/2010/main" val="3194970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0538" y="458788"/>
            <a:ext cx="3198812" cy="1798637"/>
          </a:xfrm>
        </p:spPr>
      </p:sp>
      <p:sp>
        <p:nvSpPr>
          <p:cNvPr id="3" name="Notes Placeholder 2"/>
          <p:cNvSpPr>
            <a:spLocks noGrp="1"/>
          </p:cNvSpPr>
          <p:nvPr>
            <p:ph type="body" idx="1"/>
          </p:nvPr>
        </p:nvSpPr>
        <p:spPr/>
        <p:txBody>
          <a:bodyPr/>
          <a:lstStyle/>
          <a:p>
            <a:pPr algn="l" rtl="0" fontAlgn="base"/>
            <a:r>
              <a:rPr lang="en-US" sz="1800" b="0" i="0" u="none" strike="noStrike" dirty="0">
                <a:solidFill>
                  <a:srgbClr val="000000"/>
                </a:solidFill>
                <a:effectLst/>
                <a:latin typeface="Calibri" panose="020F0502020204030204" pitchFamily="34" charset="0"/>
              </a:rPr>
              <a:t>On to membership, where we had a goal to grow by 2%. I’m delighted that we have achieved that, and then some!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Remember, from 2016-2021, ISA averaged a negative 5.65% growth rate in membership. That means the desired 2022 key result of 2% growth was a substantial stretch from recent results. In the end, we achieved 109% of our goal… making that our total growth 11%. This is the highest total number of members we have seen since 2019, when we ended the year with 13,970 members. </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A4FF677D-F98A-402E-ABB4-A98DF1B54AA5}" type="slidenum">
              <a:rPr lang="en-US" smtClean="0"/>
              <a:t>5</a:t>
            </a:fld>
            <a:endParaRPr lang="en-US"/>
          </a:p>
        </p:txBody>
      </p:sp>
    </p:spTree>
    <p:extLst>
      <p:ext uri="{BB962C8B-B14F-4D97-AF65-F5344CB8AC3E}">
        <p14:creationId xmlns:p14="http://schemas.microsoft.com/office/powerpoint/2010/main" val="880654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0538" y="458788"/>
            <a:ext cx="3198812" cy="1798637"/>
          </a:xfrm>
        </p:spPr>
      </p:sp>
      <p:sp>
        <p:nvSpPr>
          <p:cNvPr id="3" name="Notes Placeholder 2"/>
          <p:cNvSpPr>
            <a:spLocks noGrp="1"/>
          </p:cNvSpPr>
          <p:nvPr>
            <p:ph type="body" idx="1"/>
          </p:nvPr>
        </p:nvSpPr>
        <p:spPr/>
        <p:txBody>
          <a:bodyPr/>
          <a:lstStyle/>
          <a:p>
            <a:pPr algn="l" rtl="0" fontAlgn="base"/>
            <a:r>
              <a:rPr lang="en-US" sz="1800" b="0" i="0" u="none" strike="noStrike" dirty="0">
                <a:solidFill>
                  <a:srgbClr val="000000"/>
                </a:solidFill>
                <a:effectLst/>
                <a:latin typeface="Calibri" panose="020F0502020204030204" pitchFamily="34" charset="0"/>
              </a:rPr>
              <a:t>The final strategic goal for 2022 has been around leadership development, a metric that we decided to measure using the leader satisfaction score from the annual survey.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Unfortunately, here we have some work to do. Negative comments on the survey reflected that ISA volunteer leaders felt they had a lack of time to participate in activities, and they needed more tools or more training on existing tools. Positive comments on the survey reflected that ISA volunteer leaders appreciated the impact of their leadership. They also enjoyed the opportunities to improve their soft skills and develop lasting comraderies with their friends and colleagues in the Society. ​You will see this feedback reflected in some of the goals we have set for 2023, to be discussed shortly.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0538" y="393700"/>
            <a:ext cx="3198812" cy="1798638"/>
          </a:xfrm>
        </p:spPr>
      </p:sp>
      <p:sp>
        <p:nvSpPr>
          <p:cNvPr id="3" name="Notes Placeholder 2"/>
          <p:cNvSpPr>
            <a:spLocks noGrp="1"/>
          </p:cNvSpPr>
          <p:nvPr>
            <p:ph type="body" idx="1"/>
          </p:nvPr>
        </p:nvSpPr>
        <p:spPr/>
        <p:txBody>
          <a:bodyPr/>
          <a:lstStyle/>
          <a:p>
            <a:pPr>
              <a:lnSpc>
                <a:spcPct val="150000"/>
              </a:lnSpc>
            </a:pPr>
            <a:r>
              <a:rPr lang="en-US" dirty="0"/>
              <a:t>Looking ahead to 2023, I’d like to talk now about this year’s Strategic Plan. </a:t>
            </a:r>
          </a:p>
          <a:p>
            <a:pPr>
              <a:lnSpc>
                <a:spcPct val="150000"/>
              </a:lnSpc>
            </a:pPr>
            <a:endParaRPr lang="en-US" dirty="0"/>
          </a:p>
          <a:p>
            <a:pPr>
              <a:lnSpc>
                <a:spcPct val="150000"/>
              </a:lnSpc>
            </a:pPr>
            <a:r>
              <a:rPr lang="en-US" dirty="0"/>
              <a:t>But before we get started, just a few quick words about how the Strategic Plan is developed. The Executive Board, together with staff leadership, takes a look at ISA’s Strategic Plan every year to validate it, and modify it based on our progress and our new priorities. </a:t>
            </a:r>
          </a:p>
          <a:p>
            <a:pPr>
              <a:lnSpc>
                <a:spcPct val="150000"/>
              </a:lnSpc>
            </a:pPr>
            <a:endParaRPr lang="en-US" dirty="0"/>
          </a:p>
          <a:p>
            <a:pPr>
              <a:lnSpc>
                <a:spcPct val="150000"/>
              </a:lnSpc>
            </a:pPr>
            <a:r>
              <a:rPr lang="en-US" dirty="0"/>
              <a:t>We met in August 2022 in North Carolina and worked on this plan over a very collaborative couple of days. We continued to meet virtually and work on modifications to the plan over the next several months to generate this final version that I will present today. It was approved by the Board on November 7 during the Automation and Leadership Conference in Galveston. </a:t>
            </a:r>
          </a:p>
          <a:p>
            <a:pPr>
              <a:lnSpc>
                <a:spcPct val="150000"/>
              </a:lnSpc>
            </a:pPr>
            <a:endParaRPr lang="en-US" dirty="0"/>
          </a:p>
          <a:p>
            <a:pPr>
              <a:lnSpc>
                <a:spcPct val="150000"/>
              </a:lnSpc>
            </a:pPr>
            <a:r>
              <a:rPr lang="en-US" dirty="0"/>
              <a:t>With that background in place, let’s get started. </a:t>
            </a:r>
          </a:p>
          <a:p>
            <a:pPr>
              <a:lnSpc>
                <a:spcPct val="150000"/>
              </a:lnSpc>
            </a:pPr>
            <a:endParaRPr lang="en-US" dirty="0"/>
          </a:p>
          <a:p>
            <a:pPr>
              <a:lnSpc>
                <a:spcPct val="150000"/>
              </a:lnSpc>
            </a:pPr>
            <a:endParaRPr lang="en-US" sz="1600" dirty="0">
              <a:cs typeface="Calibri"/>
            </a:endParaRPr>
          </a:p>
        </p:txBody>
      </p:sp>
      <p:sp>
        <p:nvSpPr>
          <p:cNvPr id="4" name="Slide Number Placeholder 3"/>
          <p:cNvSpPr>
            <a:spLocks noGrp="1"/>
          </p:cNvSpPr>
          <p:nvPr>
            <p:ph type="sldNum" sz="quarter" idx="5"/>
          </p:nvPr>
        </p:nvSpPr>
        <p:spPr/>
        <p:txBody>
          <a:bodyPr/>
          <a:lstStyle/>
          <a:p>
            <a:fld id="{A4FF677D-F98A-402E-ABB4-A98DF1B54AA5}" type="slidenum">
              <a:rPr lang="en-US" smtClean="0"/>
              <a:t>7</a:t>
            </a:fld>
            <a:endParaRPr lang="en-US"/>
          </a:p>
        </p:txBody>
      </p:sp>
    </p:spTree>
    <p:extLst>
      <p:ext uri="{BB962C8B-B14F-4D97-AF65-F5344CB8AC3E}">
        <p14:creationId xmlns:p14="http://schemas.microsoft.com/office/powerpoint/2010/main" val="330650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0538" y="458788"/>
            <a:ext cx="3198812" cy="1798637"/>
          </a:xfrm>
        </p:spPr>
      </p:sp>
      <p:sp>
        <p:nvSpPr>
          <p:cNvPr id="3" name="Notes Placeholder 2"/>
          <p:cNvSpPr>
            <a:spLocks noGrp="1"/>
          </p:cNvSpPr>
          <p:nvPr>
            <p:ph type="body" idx="1"/>
          </p:nvPr>
        </p:nvSpPr>
        <p:spPr/>
        <p:txBody>
          <a:bodyPr/>
          <a:lstStyle/>
          <a:p>
            <a:pPr>
              <a:lnSpc>
                <a:spcPct val="150000"/>
              </a:lnSpc>
            </a:pPr>
            <a:r>
              <a:rPr lang="en-US" dirty="0"/>
              <a:t>During our Executive Summit in August, as the Executive Board and staff leaders were looking ahead to the 2023 strategic plan, we took some time to consider whether the ISA vision, mission, and values still reflected the organization’s direction and goals. </a:t>
            </a:r>
          </a:p>
          <a:p>
            <a:pPr>
              <a:lnSpc>
                <a:spcPct val="150000"/>
              </a:lnSpc>
            </a:pPr>
            <a:endParaRPr lang="en-US" dirty="0"/>
          </a:p>
          <a:p>
            <a:pPr>
              <a:lnSpc>
                <a:spcPct val="150000"/>
              </a:lnSpc>
            </a:pPr>
            <a:r>
              <a:rPr lang="en-US" dirty="0"/>
              <a:t>We found that the vision – Create a better world through automation – should remain as it is. It does a wonderful job of capturing the spirit of our work. </a:t>
            </a:r>
          </a:p>
          <a:p>
            <a:pPr>
              <a:lnSpc>
                <a:spcPct val="150000"/>
              </a:lnSpc>
            </a:pPr>
            <a:endParaRPr lang="en-US" dirty="0"/>
          </a:p>
          <a:p>
            <a:pPr>
              <a:lnSpc>
                <a:spcPct val="150000"/>
              </a:lnSpc>
            </a:pPr>
            <a:r>
              <a:rPr lang="en-US" dirty="0"/>
              <a:t>The mission, we found, needed a little tweaking. For some time, our mission had been:</a:t>
            </a:r>
          </a:p>
          <a:p>
            <a:pPr>
              <a:lnSpc>
                <a:spcPct val="150000"/>
              </a:lnSpc>
            </a:pPr>
            <a:endParaRPr lang="en-US">
              <a:cs typeface="Calibri"/>
            </a:endParaRPr>
          </a:p>
          <a:p>
            <a:r>
              <a:rPr lang="en-US" dirty="0"/>
              <a:t>“Advance technical competence by connecting the automation community to achieve operational excellence”</a:t>
            </a:r>
            <a:endParaRPr lang="en-US" dirty="0">
              <a:cs typeface="Calibri"/>
            </a:endParaRPr>
          </a:p>
          <a:p>
            <a:pPr>
              <a:lnSpc>
                <a:spcPct val="150000"/>
              </a:lnSpc>
            </a:pPr>
            <a:endParaRPr lang="en-US"/>
          </a:p>
          <a:p>
            <a:pPr>
              <a:lnSpc>
                <a:spcPct val="150000"/>
              </a:lnSpc>
            </a:pPr>
            <a:r>
              <a:rPr lang="en-US" dirty="0"/>
              <a:t>The new version, shown here, reads: “Empowering the global automation community through standards and knowledge sharing”</a:t>
            </a:r>
            <a:endParaRPr lang="en-US" dirty="0">
              <a:cs typeface="Calibri"/>
            </a:endParaRPr>
          </a:p>
          <a:p>
            <a:pPr>
              <a:lnSpc>
                <a:spcPct val="150000"/>
              </a:lnSpc>
            </a:pPr>
            <a:endParaRPr lang="en-US" dirty="0"/>
          </a:p>
          <a:p>
            <a:pPr>
              <a:lnSpc>
                <a:spcPct val="150000"/>
              </a:lnSpc>
            </a:pPr>
            <a:r>
              <a:rPr lang="en-US" dirty="0"/>
              <a:t>We believe this revision better captures our goals and direction. Not just to connect the automation community, but to empower the automation community. Rather than technical competence and operational excellence, our focus is on standards and knowledge sharing. We feel this revised mission is better suited to describe the reason why ISA exists, who we serve, and how we do it better than anyone else. </a:t>
            </a:r>
            <a:endParaRPr lang="en-US" dirty="0">
              <a:cs typeface="Calibri"/>
            </a:endParaRPr>
          </a:p>
        </p:txBody>
      </p:sp>
      <p:sp>
        <p:nvSpPr>
          <p:cNvPr id="4" name="Slide Number Placeholder 3"/>
          <p:cNvSpPr>
            <a:spLocks noGrp="1"/>
          </p:cNvSpPr>
          <p:nvPr>
            <p:ph type="sldNum" sz="quarter" idx="5"/>
          </p:nvPr>
        </p:nvSpPr>
        <p:spPr/>
        <p:txBody>
          <a:bodyPr/>
          <a:lstStyle/>
          <a:p>
            <a:fld id="{A4FF677D-F98A-402E-ABB4-A98DF1B54AA5}" type="slidenum">
              <a:rPr lang="en-US" smtClean="0"/>
              <a:t>8</a:t>
            </a:fld>
            <a:endParaRPr lang="en-US"/>
          </a:p>
        </p:txBody>
      </p:sp>
    </p:spTree>
    <p:extLst>
      <p:ext uri="{BB962C8B-B14F-4D97-AF65-F5344CB8AC3E}">
        <p14:creationId xmlns:p14="http://schemas.microsoft.com/office/powerpoint/2010/main" val="2341882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0538" y="458788"/>
            <a:ext cx="3198812" cy="1798637"/>
          </a:xfrm>
        </p:spPr>
      </p:sp>
      <p:sp>
        <p:nvSpPr>
          <p:cNvPr id="3" name="Notes Placeholder 2"/>
          <p:cNvSpPr>
            <a:spLocks noGrp="1"/>
          </p:cNvSpPr>
          <p:nvPr>
            <p:ph type="body" idx="1"/>
          </p:nvPr>
        </p:nvSpPr>
        <p:spPr/>
        <p:txBody>
          <a:bodyPr/>
          <a:lstStyle/>
          <a:p>
            <a:pPr>
              <a:lnSpc>
                <a:spcPct val="150000"/>
              </a:lnSpc>
            </a:pPr>
            <a:r>
              <a:rPr lang="en-US" dirty="0"/>
              <a:t>I want to spend a moment reminding us all of the values that we all share as a Society – Excellence, Diversity and Inclusion, Professionalism, Integrity, and Collaboration. These continue to be the cornerstones of how we conduct ourselves as an organization. </a:t>
            </a:r>
          </a:p>
        </p:txBody>
      </p:sp>
      <p:sp>
        <p:nvSpPr>
          <p:cNvPr id="4" name="Slide Number Placeholder 3"/>
          <p:cNvSpPr>
            <a:spLocks noGrp="1"/>
          </p:cNvSpPr>
          <p:nvPr>
            <p:ph type="sldNum" sz="quarter" idx="5"/>
          </p:nvPr>
        </p:nvSpPr>
        <p:spPr/>
        <p:txBody>
          <a:bodyPr/>
          <a:lstStyle/>
          <a:p>
            <a:fld id="{A4FF677D-F98A-402E-ABB4-A98DF1B54AA5}" type="slidenum">
              <a:rPr lang="en-US" smtClean="0"/>
              <a:t>9</a:t>
            </a:fld>
            <a:endParaRPr lang="en-US"/>
          </a:p>
        </p:txBody>
      </p:sp>
    </p:spTree>
    <p:extLst>
      <p:ext uri="{BB962C8B-B14F-4D97-AF65-F5344CB8AC3E}">
        <p14:creationId xmlns:p14="http://schemas.microsoft.com/office/powerpoint/2010/main" val="33623430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2E4DA-3BB7-4059-A999-E73AEBABAC16}"/>
              </a:ext>
            </a:extLst>
          </p:cNvPr>
          <p:cNvSpPr>
            <a:spLocks noGrp="1"/>
          </p:cNvSpPr>
          <p:nvPr>
            <p:ph type="ctrTitle" hasCustomPrompt="1"/>
          </p:nvPr>
        </p:nvSpPr>
        <p:spPr>
          <a:xfrm>
            <a:off x="1809750" y="2212648"/>
            <a:ext cx="10382250" cy="2387600"/>
          </a:xfrm>
        </p:spPr>
        <p:txBody>
          <a:bodyPr anchor="t">
            <a:noAutofit/>
          </a:bodyPr>
          <a:lstStyle>
            <a:lvl1pPr algn="l">
              <a:defRPr sz="5400">
                <a:solidFill>
                  <a:schemeClr val="tx1"/>
                </a:solidFill>
              </a:defRPr>
            </a:lvl1pPr>
          </a:lstStyle>
          <a:p>
            <a:r>
              <a:rPr lang="en-US"/>
              <a:t>Master title style</a:t>
            </a:r>
          </a:p>
        </p:txBody>
      </p:sp>
      <p:sp>
        <p:nvSpPr>
          <p:cNvPr id="3" name="Subtitle 2">
            <a:extLst>
              <a:ext uri="{FF2B5EF4-FFF2-40B4-BE49-F238E27FC236}">
                <a16:creationId xmlns:a16="http://schemas.microsoft.com/office/drawing/2014/main" id="{6D678D1D-8D9B-4C11-9F2E-692890025E3F}"/>
              </a:ext>
            </a:extLst>
          </p:cNvPr>
          <p:cNvSpPr>
            <a:spLocks noGrp="1"/>
          </p:cNvSpPr>
          <p:nvPr>
            <p:ph type="subTitle" idx="1"/>
          </p:nvPr>
        </p:nvSpPr>
        <p:spPr>
          <a:xfrm>
            <a:off x="1809750" y="4692323"/>
            <a:ext cx="10382250" cy="1655762"/>
          </a:xfrm>
        </p:spPr>
        <p:txBody>
          <a:bodyPr>
            <a:noAutofit/>
          </a:bodyPr>
          <a:lstStyle>
            <a:lvl1pPr marL="0" indent="0" algn="l">
              <a:buNone/>
              <a:defRPr sz="3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B9B97D-503D-4311-9BD3-7E618FA99B39}"/>
              </a:ext>
            </a:extLst>
          </p:cNvPr>
          <p:cNvSpPr>
            <a:spLocks noGrp="1"/>
          </p:cNvSpPr>
          <p:nvPr>
            <p:ph type="dt" sz="half" idx="10"/>
          </p:nvPr>
        </p:nvSpPr>
        <p:spPr/>
        <p:txBody>
          <a:bodyPr/>
          <a:lstStyle/>
          <a:p>
            <a:fld id="{54711950-9B17-47C2-9932-5F9772E193E5}" type="datetimeFigureOut">
              <a:rPr lang="en-US" smtClean="0"/>
              <a:t>1/20/2023</a:t>
            </a:fld>
            <a:endParaRPr lang="en-US"/>
          </a:p>
        </p:txBody>
      </p:sp>
      <p:sp>
        <p:nvSpPr>
          <p:cNvPr id="5" name="Footer Placeholder 4">
            <a:extLst>
              <a:ext uri="{FF2B5EF4-FFF2-40B4-BE49-F238E27FC236}">
                <a16:creationId xmlns:a16="http://schemas.microsoft.com/office/drawing/2014/main" id="{D48B6C73-11CC-44DA-961D-97D3C167F0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9755BF-72D0-4CFC-8822-273BFCA2021D}"/>
              </a:ext>
            </a:extLst>
          </p:cNvPr>
          <p:cNvSpPr>
            <a:spLocks noGrp="1"/>
          </p:cNvSpPr>
          <p:nvPr>
            <p:ph type="sldNum" sz="quarter" idx="12"/>
          </p:nvPr>
        </p:nvSpPr>
        <p:spPr/>
        <p:txBody>
          <a:bodyPr/>
          <a:lstStyle/>
          <a:p>
            <a:fld id="{D8D1BD6D-9F83-4247-AC79-306EF1442712}" type="slidenum">
              <a:rPr lang="en-US" smtClean="0"/>
              <a:t>‹#›</a:t>
            </a:fld>
            <a:endParaRPr lang="en-US"/>
          </a:p>
        </p:txBody>
      </p:sp>
    </p:spTree>
    <p:extLst>
      <p:ext uri="{BB962C8B-B14F-4D97-AF65-F5344CB8AC3E}">
        <p14:creationId xmlns:p14="http://schemas.microsoft.com/office/powerpoint/2010/main" val="2907650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2E4DA-3BB7-4059-A999-E73AEBABAC16}"/>
              </a:ext>
            </a:extLst>
          </p:cNvPr>
          <p:cNvSpPr>
            <a:spLocks noGrp="1"/>
          </p:cNvSpPr>
          <p:nvPr>
            <p:ph type="ctrTitle" hasCustomPrompt="1"/>
          </p:nvPr>
        </p:nvSpPr>
        <p:spPr>
          <a:xfrm>
            <a:off x="1809749" y="2212648"/>
            <a:ext cx="10382251" cy="2387600"/>
          </a:xfrm>
        </p:spPr>
        <p:txBody>
          <a:bodyPr anchor="t">
            <a:noAutofit/>
          </a:bodyPr>
          <a:lstStyle>
            <a:lvl1pPr algn="l">
              <a:defRPr sz="4000">
                <a:solidFill>
                  <a:schemeClr val="tx1"/>
                </a:solidFill>
              </a:defRPr>
            </a:lvl1pPr>
          </a:lstStyle>
          <a:p>
            <a:r>
              <a:rPr lang="en-US"/>
              <a:t>Master title style</a:t>
            </a:r>
          </a:p>
        </p:txBody>
      </p:sp>
      <p:sp>
        <p:nvSpPr>
          <p:cNvPr id="3" name="Subtitle 2">
            <a:extLst>
              <a:ext uri="{FF2B5EF4-FFF2-40B4-BE49-F238E27FC236}">
                <a16:creationId xmlns:a16="http://schemas.microsoft.com/office/drawing/2014/main" id="{6D678D1D-8D9B-4C11-9F2E-692890025E3F}"/>
              </a:ext>
            </a:extLst>
          </p:cNvPr>
          <p:cNvSpPr>
            <a:spLocks noGrp="1"/>
          </p:cNvSpPr>
          <p:nvPr>
            <p:ph type="subTitle" idx="1"/>
          </p:nvPr>
        </p:nvSpPr>
        <p:spPr>
          <a:xfrm>
            <a:off x="1809749" y="4692323"/>
            <a:ext cx="10382251" cy="1655762"/>
          </a:xfrm>
        </p:spPr>
        <p:txBody>
          <a:bodyPr>
            <a:noAutofit/>
          </a:bodyPr>
          <a:lstStyle>
            <a:lvl1pPr marL="0" indent="0" algn="l">
              <a:buNone/>
              <a:defRPr sz="3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BB9B97D-503D-4311-9BD3-7E618FA99B39}"/>
              </a:ext>
            </a:extLst>
          </p:cNvPr>
          <p:cNvSpPr>
            <a:spLocks noGrp="1"/>
          </p:cNvSpPr>
          <p:nvPr>
            <p:ph type="dt" sz="half" idx="10"/>
          </p:nvPr>
        </p:nvSpPr>
        <p:spPr/>
        <p:txBody>
          <a:bodyPr/>
          <a:lstStyle/>
          <a:p>
            <a:fld id="{54711950-9B17-47C2-9932-5F9772E193E5}" type="datetimeFigureOut">
              <a:rPr lang="en-US" smtClean="0"/>
              <a:t>1/20/2023</a:t>
            </a:fld>
            <a:endParaRPr lang="en-US"/>
          </a:p>
        </p:txBody>
      </p:sp>
      <p:sp>
        <p:nvSpPr>
          <p:cNvPr id="5" name="Footer Placeholder 4">
            <a:extLst>
              <a:ext uri="{FF2B5EF4-FFF2-40B4-BE49-F238E27FC236}">
                <a16:creationId xmlns:a16="http://schemas.microsoft.com/office/drawing/2014/main" id="{D48B6C73-11CC-44DA-961D-97D3C167F0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9755BF-72D0-4CFC-8822-273BFCA2021D}"/>
              </a:ext>
            </a:extLst>
          </p:cNvPr>
          <p:cNvSpPr>
            <a:spLocks noGrp="1"/>
          </p:cNvSpPr>
          <p:nvPr>
            <p:ph type="sldNum" sz="quarter" idx="12"/>
          </p:nvPr>
        </p:nvSpPr>
        <p:spPr/>
        <p:txBody>
          <a:bodyPr/>
          <a:lstStyle/>
          <a:p>
            <a:fld id="{D8D1BD6D-9F83-4247-AC79-306EF1442712}" type="slidenum">
              <a:rPr lang="en-US" smtClean="0"/>
              <a:t>‹#›</a:t>
            </a:fld>
            <a:endParaRPr lang="en-US"/>
          </a:p>
        </p:txBody>
      </p:sp>
    </p:spTree>
    <p:extLst>
      <p:ext uri="{BB962C8B-B14F-4D97-AF65-F5344CB8AC3E}">
        <p14:creationId xmlns:p14="http://schemas.microsoft.com/office/powerpoint/2010/main" val="2907650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C3BB5-740C-4B48-95C7-0134835F383B}"/>
              </a:ext>
            </a:extLst>
          </p:cNvPr>
          <p:cNvSpPr>
            <a:spLocks noGrp="1"/>
          </p:cNvSpPr>
          <p:nvPr>
            <p:ph type="title"/>
          </p:nvPr>
        </p:nvSpPr>
        <p:spPr/>
        <p:txBody>
          <a:bodyPr>
            <a:no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CAF418DB-4162-4C7E-AFF2-8F4F4220B0F0}"/>
              </a:ext>
            </a:extLst>
          </p:cNvPr>
          <p:cNvSpPr>
            <a:spLocks noGrp="1"/>
          </p:cNvSpPr>
          <p:nvPr>
            <p:ph idx="1"/>
          </p:nvPr>
        </p:nvSpPr>
        <p:spPr/>
        <p:txBody>
          <a:bodyPr/>
          <a:lstStyle>
            <a:lvl1pPr>
              <a:lnSpc>
                <a:spcPct val="100000"/>
              </a:lnSpc>
              <a:defRPr sz="3600"/>
            </a:lvl1pPr>
            <a:lvl2pPr>
              <a:lnSpc>
                <a:spcPct val="100000"/>
              </a:lnSpc>
              <a:defRPr sz="3200"/>
            </a:lvl2pPr>
            <a:lvl3pPr>
              <a:lnSpc>
                <a:spcPct val="100000"/>
              </a:lnSpc>
              <a:defRPr sz="3200"/>
            </a:lvl3pPr>
            <a:lvl4pPr>
              <a:lnSpc>
                <a:spcPct val="100000"/>
              </a:lnSpc>
              <a:defRPr sz="2800"/>
            </a:lvl4pPr>
            <a:lvl5pPr>
              <a:lnSpc>
                <a:spcPct val="100000"/>
              </a:lnSpc>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9728D8-9EDE-4E61-A370-AF99663CC4A3}"/>
              </a:ext>
            </a:extLst>
          </p:cNvPr>
          <p:cNvSpPr>
            <a:spLocks noGrp="1"/>
          </p:cNvSpPr>
          <p:nvPr>
            <p:ph type="dt" sz="half" idx="10"/>
          </p:nvPr>
        </p:nvSpPr>
        <p:spPr>
          <a:xfrm>
            <a:off x="1713988" y="6472076"/>
            <a:ext cx="2367456" cy="375524"/>
          </a:xfrm>
        </p:spPr>
        <p:txBody>
          <a:bodyPr/>
          <a:lstStyle/>
          <a:p>
            <a:fld id="{54711950-9B17-47C2-9932-5F9772E193E5}" type="datetimeFigureOut">
              <a:rPr lang="en-US" smtClean="0"/>
              <a:t>1/20/2023</a:t>
            </a:fld>
            <a:endParaRPr lang="en-US"/>
          </a:p>
        </p:txBody>
      </p:sp>
      <p:sp>
        <p:nvSpPr>
          <p:cNvPr id="5" name="Footer Placeholder 4">
            <a:extLst>
              <a:ext uri="{FF2B5EF4-FFF2-40B4-BE49-F238E27FC236}">
                <a16:creationId xmlns:a16="http://schemas.microsoft.com/office/drawing/2014/main" id="{F3C45DF6-FD8C-4FC5-93B0-CE66DE907237}"/>
              </a:ext>
            </a:extLst>
          </p:cNvPr>
          <p:cNvSpPr>
            <a:spLocks noGrp="1"/>
          </p:cNvSpPr>
          <p:nvPr>
            <p:ph type="ftr" sz="quarter" idx="11"/>
          </p:nvPr>
        </p:nvSpPr>
        <p:spPr>
          <a:xfrm>
            <a:off x="4176035" y="6482476"/>
            <a:ext cx="4887311" cy="375524"/>
          </a:xfrm>
        </p:spPr>
        <p:txBody>
          <a:bodyPr/>
          <a:lstStyle/>
          <a:p>
            <a:endParaRPr lang="en-US"/>
          </a:p>
        </p:txBody>
      </p:sp>
      <p:sp>
        <p:nvSpPr>
          <p:cNvPr id="6" name="Slide Number Placeholder 5">
            <a:extLst>
              <a:ext uri="{FF2B5EF4-FFF2-40B4-BE49-F238E27FC236}">
                <a16:creationId xmlns:a16="http://schemas.microsoft.com/office/drawing/2014/main" id="{99FA7F55-5746-4128-BBBA-27805CE0F973}"/>
              </a:ext>
            </a:extLst>
          </p:cNvPr>
          <p:cNvSpPr>
            <a:spLocks noGrp="1"/>
          </p:cNvSpPr>
          <p:nvPr>
            <p:ph type="sldNum" sz="quarter" idx="12"/>
          </p:nvPr>
        </p:nvSpPr>
        <p:spPr>
          <a:xfrm>
            <a:off x="9110644" y="6482476"/>
            <a:ext cx="2743200" cy="365125"/>
          </a:xfrm>
        </p:spPr>
        <p:txBody>
          <a:bodyPr/>
          <a:lstStyle/>
          <a:p>
            <a:fld id="{D8D1BD6D-9F83-4247-AC79-306EF1442712}" type="slidenum">
              <a:rPr lang="en-US" smtClean="0"/>
              <a:t>‹#›</a:t>
            </a:fld>
            <a:endParaRPr lang="en-US"/>
          </a:p>
        </p:txBody>
      </p:sp>
    </p:spTree>
    <p:extLst>
      <p:ext uri="{BB962C8B-B14F-4D97-AF65-F5344CB8AC3E}">
        <p14:creationId xmlns:p14="http://schemas.microsoft.com/office/powerpoint/2010/main" val="1840515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CDDA4-0492-4DB8-A2E8-1A1132C1292B}"/>
              </a:ext>
            </a:extLst>
          </p:cNvPr>
          <p:cNvSpPr>
            <a:spLocks noGrp="1"/>
          </p:cNvSpPr>
          <p:nvPr>
            <p:ph type="title"/>
          </p:nvPr>
        </p:nvSpPr>
        <p:spPr>
          <a:xfrm>
            <a:off x="1787881" y="2293063"/>
            <a:ext cx="10139856" cy="1364538"/>
          </a:xfrm>
        </p:spPr>
        <p:txBody>
          <a:bodyPr anchor="t">
            <a:noAutofit/>
          </a:bodyPr>
          <a:lstStyle>
            <a:lvl1pPr>
              <a:defRPr sz="3600">
                <a:solidFill>
                  <a:schemeClr val="tx1"/>
                </a:solidFill>
              </a:defRPr>
            </a:lvl1pPr>
          </a:lstStyle>
          <a:p>
            <a:r>
              <a:rPr lang="en-US"/>
              <a:t>Click to edit Master title style</a:t>
            </a:r>
          </a:p>
        </p:txBody>
      </p:sp>
      <p:sp>
        <p:nvSpPr>
          <p:cNvPr id="3" name="Text Placeholder 2">
            <a:extLst>
              <a:ext uri="{FF2B5EF4-FFF2-40B4-BE49-F238E27FC236}">
                <a16:creationId xmlns:a16="http://schemas.microsoft.com/office/drawing/2014/main" id="{FDBC251E-EAF2-41A6-BA6D-B134B34EDB81}"/>
              </a:ext>
            </a:extLst>
          </p:cNvPr>
          <p:cNvSpPr>
            <a:spLocks noGrp="1"/>
          </p:cNvSpPr>
          <p:nvPr>
            <p:ph type="body" idx="1"/>
          </p:nvPr>
        </p:nvSpPr>
        <p:spPr>
          <a:xfrm>
            <a:off x="1787881" y="3935196"/>
            <a:ext cx="10139856" cy="1500187"/>
          </a:xfrm>
        </p:spPr>
        <p:txBody>
          <a:bodyPr anchor="t">
            <a:noAutofit/>
          </a:bodyPr>
          <a:lstStyle>
            <a:lvl1pPr marL="0" indent="0">
              <a:buNone/>
              <a:defRPr sz="32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FFC972-D21B-43B0-A5C9-991FC830AA03}"/>
              </a:ext>
            </a:extLst>
          </p:cNvPr>
          <p:cNvSpPr>
            <a:spLocks noGrp="1"/>
          </p:cNvSpPr>
          <p:nvPr>
            <p:ph type="dt" sz="half" idx="10"/>
          </p:nvPr>
        </p:nvSpPr>
        <p:spPr>
          <a:xfrm>
            <a:off x="1769408" y="6472076"/>
            <a:ext cx="2367456" cy="375524"/>
          </a:xfrm>
        </p:spPr>
        <p:txBody>
          <a:bodyPr/>
          <a:lstStyle/>
          <a:p>
            <a:fld id="{54711950-9B17-47C2-9932-5F9772E193E5}" type="datetimeFigureOut">
              <a:rPr lang="en-US" smtClean="0"/>
              <a:t>1/20/2023</a:t>
            </a:fld>
            <a:endParaRPr lang="en-US"/>
          </a:p>
        </p:txBody>
      </p:sp>
      <p:sp>
        <p:nvSpPr>
          <p:cNvPr id="5" name="Footer Placeholder 4">
            <a:extLst>
              <a:ext uri="{FF2B5EF4-FFF2-40B4-BE49-F238E27FC236}">
                <a16:creationId xmlns:a16="http://schemas.microsoft.com/office/drawing/2014/main" id="{29A4B26E-60AF-479E-AB1D-FAA27FCA2564}"/>
              </a:ext>
            </a:extLst>
          </p:cNvPr>
          <p:cNvSpPr>
            <a:spLocks noGrp="1"/>
          </p:cNvSpPr>
          <p:nvPr>
            <p:ph type="ftr" sz="quarter" idx="11"/>
          </p:nvPr>
        </p:nvSpPr>
        <p:spPr>
          <a:xfrm>
            <a:off x="4231455" y="6482476"/>
            <a:ext cx="4887311" cy="375524"/>
          </a:xfrm>
        </p:spPr>
        <p:txBody>
          <a:bodyPr/>
          <a:lstStyle/>
          <a:p>
            <a:endParaRPr lang="en-US"/>
          </a:p>
        </p:txBody>
      </p:sp>
      <p:sp>
        <p:nvSpPr>
          <p:cNvPr id="6" name="Slide Number Placeholder 5">
            <a:extLst>
              <a:ext uri="{FF2B5EF4-FFF2-40B4-BE49-F238E27FC236}">
                <a16:creationId xmlns:a16="http://schemas.microsoft.com/office/drawing/2014/main" id="{FE7FA3AA-E0B9-4500-81AF-AA6673B9ABDB}"/>
              </a:ext>
            </a:extLst>
          </p:cNvPr>
          <p:cNvSpPr>
            <a:spLocks noGrp="1"/>
          </p:cNvSpPr>
          <p:nvPr>
            <p:ph type="sldNum" sz="quarter" idx="12"/>
          </p:nvPr>
        </p:nvSpPr>
        <p:spPr>
          <a:xfrm>
            <a:off x="9166064" y="6482476"/>
            <a:ext cx="2743200" cy="365125"/>
          </a:xfrm>
        </p:spPr>
        <p:txBody>
          <a:bodyPr/>
          <a:lstStyle/>
          <a:p>
            <a:fld id="{D8D1BD6D-9F83-4247-AC79-306EF1442712}" type="slidenum">
              <a:rPr lang="en-US" smtClean="0"/>
              <a:t>‹#›</a:t>
            </a:fld>
            <a:endParaRPr lang="en-US"/>
          </a:p>
        </p:txBody>
      </p:sp>
    </p:spTree>
    <p:extLst>
      <p:ext uri="{BB962C8B-B14F-4D97-AF65-F5344CB8AC3E}">
        <p14:creationId xmlns:p14="http://schemas.microsoft.com/office/powerpoint/2010/main" val="2480244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08045-8DAC-4ADC-93E8-15570DE4E788}"/>
              </a:ext>
            </a:extLst>
          </p:cNvPr>
          <p:cNvSpPr>
            <a:spLocks noGrp="1"/>
          </p:cNvSpPr>
          <p:nvPr>
            <p:ph type="title"/>
          </p:nvPr>
        </p:nvSpPr>
        <p:spPr/>
        <p:txBody>
          <a:bodyPr>
            <a:noAutofit/>
          </a:bodyPr>
          <a:lstStyle/>
          <a:p>
            <a:r>
              <a:rPr lang="en-US"/>
              <a:t>Click to edit Master title style</a:t>
            </a:r>
          </a:p>
        </p:txBody>
      </p:sp>
      <p:sp>
        <p:nvSpPr>
          <p:cNvPr id="3" name="Content Placeholder 2">
            <a:extLst>
              <a:ext uri="{FF2B5EF4-FFF2-40B4-BE49-F238E27FC236}">
                <a16:creationId xmlns:a16="http://schemas.microsoft.com/office/drawing/2014/main" id="{FBD03E6C-FDF8-4DCB-841F-A9DB639C9D00}"/>
              </a:ext>
            </a:extLst>
          </p:cNvPr>
          <p:cNvSpPr>
            <a:spLocks noGrp="1"/>
          </p:cNvSpPr>
          <p:nvPr>
            <p:ph sz="half" idx="1"/>
          </p:nvPr>
        </p:nvSpPr>
        <p:spPr>
          <a:xfrm>
            <a:off x="171398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72DA53-4532-453E-9082-0408733C0DC8}"/>
              </a:ext>
            </a:extLst>
          </p:cNvPr>
          <p:cNvSpPr>
            <a:spLocks noGrp="1"/>
          </p:cNvSpPr>
          <p:nvPr>
            <p:ph sz="half" idx="2"/>
          </p:nvPr>
        </p:nvSpPr>
        <p:spPr>
          <a:xfrm>
            <a:off x="6974095"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001C40-D207-4A6A-8C88-E72D6E13E5F0}"/>
              </a:ext>
            </a:extLst>
          </p:cNvPr>
          <p:cNvSpPr>
            <a:spLocks noGrp="1"/>
          </p:cNvSpPr>
          <p:nvPr>
            <p:ph type="dt" sz="half" idx="10"/>
          </p:nvPr>
        </p:nvSpPr>
        <p:spPr/>
        <p:txBody>
          <a:bodyPr/>
          <a:lstStyle/>
          <a:p>
            <a:fld id="{54711950-9B17-47C2-9932-5F9772E193E5}" type="datetimeFigureOut">
              <a:rPr lang="en-US" smtClean="0"/>
              <a:t>1/20/2023</a:t>
            </a:fld>
            <a:endParaRPr lang="en-US"/>
          </a:p>
        </p:txBody>
      </p:sp>
      <p:sp>
        <p:nvSpPr>
          <p:cNvPr id="6" name="Footer Placeholder 5">
            <a:extLst>
              <a:ext uri="{FF2B5EF4-FFF2-40B4-BE49-F238E27FC236}">
                <a16:creationId xmlns:a16="http://schemas.microsoft.com/office/drawing/2014/main" id="{8ADC070E-279A-4954-AA65-1F17F5F66A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EB4EF1-E7CE-422F-BED6-C90CC7BC577C}"/>
              </a:ext>
            </a:extLst>
          </p:cNvPr>
          <p:cNvSpPr>
            <a:spLocks noGrp="1"/>
          </p:cNvSpPr>
          <p:nvPr>
            <p:ph type="sldNum" sz="quarter" idx="12"/>
          </p:nvPr>
        </p:nvSpPr>
        <p:spPr/>
        <p:txBody>
          <a:bodyPr/>
          <a:lstStyle/>
          <a:p>
            <a:fld id="{D8D1BD6D-9F83-4247-AC79-306EF1442712}" type="slidenum">
              <a:rPr lang="en-US" smtClean="0"/>
              <a:t>‹#›</a:t>
            </a:fld>
            <a:endParaRPr lang="en-US"/>
          </a:p>
        </p:txBody>
      </p:sp>
    </p:spTree>
    <p:extLst>
      <p:ext uri="{BB962C8B-B14F-4D97-AF65-F5344CB8AC3E}">
        <p14:creationId xmlns:p14="http://schemas.microsoft.com/office/powerpoint/2010/main" val="441706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C3BB5-740C-4B48-95C7-0134835F383B}"/>
              </a:ext>
            </a:extLst>
          </p:cNvPr>
          <p:cNvSpPr>
            <a:spLocks noGrp="1"/>
          </p:cNvSpPr>
          <p:nvPr>
            <p:ph type="title"/>
          </p:nvPr>
        </p:nvSpPr>
        <p:spPr/>
        <p:txBody>
          <a:bodyPr>
            <a:noAutofit/>
          </a:bodyPr>
          <a:lstStyle/>
          <a:p>
            <a:r>
              <a:rPr lang="en-US"/>
              <a:t>Click to edit Master title style</a:t>
            </a:r>
          </a:p>
        </p:txBody>
      </p:sp>
      <p:sp>
        <p:nvSpPr>
          <p:cNvPr id="3" name="Content Placeholder 2">
            <a:extLst>
              <a:ext uri="{FF2B5EF4-FFF2-40B4-BE49-F238E27FC236}">
                <a16:creationId xmlns:a16="http://schemas.microsoft.com/office/drawing/2014/main" id="{CAF418DB-4162-4C7E-AFF2-8F4F4220B0F0}"/>
              </a:ext>
            </a:extLst>
          </p:cNvPr>
          <p:cNvSpPr>
            <a:spLocks noGrp="1"/>
          </p:cNvSpPr>
          <p:nvPr>
            <p:ph idx="1"/>
          </p:nvPr>
        </p:nvSpPr>
        <p:spPr/>
        <p:txBody>
          <a:bodyPr/>
          <a:lstStyle>
            <a:lvl1pPr>
              <a:lnSpc>
                <a:spcPct val="100000"/>
              </a:lnSpc>
              <a:defRPr sz="4000"/>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9728D8-9EDE-4E61-A370-AF99663CC4A3}"/>
              </a:ext>
            </a:extLst>
          </p:cNvPr>
          <p:cNvSpPr>
            <a:spLocks noGrp="1"/>
          </p:cNvSpPr>
          <p:nvPr>
            <p:ph type="dt" sz="half" idx="10"/>
          </p:nvPr>
        </p:nvSpPr>
        <p:spPr/>
        <p:txBody>
          <a:bodyPr/>
          <a:lstStyle/>
          <a:p>
            <a:fld id="{54711950-9B17-47C2-9932-5F9772E193E5}" type="datetimeFigureOut">
              <a:rPr lang="en-US" smtClean="0"/>
              <a:t>1/20/2023</a:t>
            </a:fld>
            <a:endParaRPr lang="en-US"/>
          </a:p>
        </p:txBody>
      </p:sp>
      <p:sp>
        <p:nvSpPr>
          <p:cNvPr id="5" name="Footer Placeholder 4">
            <a:extLst>
              <a:ext uri="{FF2B5EF4-FFF2-40B4-BE49-F238E27FC236}">
                <a16:creationId xmlns:a16="http://schemas.microsoft.com/office/drawing/2014/main" id="{F3C45DF6-FD8C-4FC5-93B0-CE66DE9072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FA7F55-5746-4128-BBBA-27805CE0F973}"/>
              </a:ext>
            </a:extLst>
          </p:cNvPr>
          <p:cNvSpPr>
            <a:spLocks noGrp="1"/>
          </p:cNvSpPr>
          <p:nvPr>
            <p:ph type="sldNum" sz="quarter" idx="12"/>
          </p:nvPr>
        </p:nvSpPr>
        <p:spPr/>
        <p:txBody>
          <a:bodyPr/>
          <a:lstStyle/>
          <a:p>
            <a:fld id="{D8D1BD6D-9F83-4247-AC79-306EF1442712}" type="slidenum">
              <a:rPr lang="en-US" smtClean="0"/>
              <a:t>‹#›</a:t>
            </a:fld>
            <a:endParaRPr lang="en-US"/>
          </a:p>
        </p:txBody>
      </p:sp>
    </p:spTree>
    <p:extLst>
      <p:ext uri="{BB962C8B-B14F-4D97-AF65-F5344CB8AC3E}">
        <p14:creationId xmlns:p14="http://schemas.microsoft.com/office/powerpoint/2010/main" val="1840515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CDDA4-0492-4DB8-A2E8-1A1132C1292B}"/>
              </a:ext>
            </a:extLst>
          </p:cNvPr>
          <p:cNvSpPr>
            <a:spLocks noGrp="1"/>
          </p:cNvSpPr>
          <p:nvPr>
            <p:ph type="title"/>
          </p:nvPr>
        </p:nvSpPr>
        <p:spPr>
          <a:xfrm>
            <a:off x="1529254" y="2293063"/>
            <a:ext cx="10662746" cy="1364538"/>
          </a:xfrm>
        </p:spPr>
        <p:txBody>
          <a:bodyPr anchor="t">
            <a:noAutofit/>
          </a:bodyPr>
          <a:lstStyle>
            <a:lvl1pPr>
              <a:defRPr sz="4400">
                <a:solidFill>
                  <a:schemeClr val="accent2"/>
                </a:solidFill>
              </a:defRPr>
            </a:lvl1pPr>
          </a:lstStyle>
          <a:p>
            <a:r>
              <a:rPr lang="en-US"/>
              <a:t>Click to edit Master title style</a:t>
            </a:r>
          </a:p>
        </p:txBody>
      </p:sp>
      <p:sp>
        <p:nvSpPr>
          <p:cNvPr id="3" name="Text Placeholder 2">
            <a:extLst>
              <a:ext uri="{FF2B5EF4-FFF2-40B4-BE49-F238E27FC236}">
                <a16:creationId xmlns:a16="http://schemas.microsoft.com/office/drawing/2014/main" id="{FDBC251E-EAF2-41A6-BA6D-B134B34EDB81}"/>
              </a:ext>
            </a:extLst>
          </p:cNvPr>
          <p:cNvSpPr>
            <a:spLocks noGrp="1"/>
          </p:cNvSpPr>
          <p:nvPr>
            <p:ph type="body" idx="1"/>
          </p:nvPr>
        </p:nvSpPr>
        <p:spPr>
          <a:xfrm>
            <a:off x="1529254" y="3935194"/>
            <a:ext cx="10662746" cy="1500187"/>
          </a:xfrm>
        </p:spPr>
        <p:txBody>
          <a:bodyPr anchor="t">
            <a:noAutofit/>
          </a:bodyPr>
          <a:lstStyle>
            <a:lvl1pPr marL="0" indent="0">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FFC972-D21B-43B0-A5C9-991FC830AA03}"/>
              </a:ext>
            </a:extLst>
          </p:cNvPr>
          <p:cNvSpPr>
            <a:spLocks noGrp="1"/>
          </p:cNvSpPr>
          <p:nvPr>
            <p:ph type="dt" sz="half" idx="10"/>
          </p:nvPr>
        </p:nvSpPr>
        <p:spPr/>
        <p:txBody>
          <a:bodyPr/>
          <a:lstStyle/>
          <a:p>
            <a:fld id="{54711950-9B17-47C2-9932-5F9772E193E5}" type="datetimeFigureOut">
              <a:rPr lang="en-US" smtClean="0"/>
              <a:t>1/20/2023</a:t>
            </a:fld>
            <a:endParaRPr lang="en-US"/>
          </a:p>
        </p:txBody>
      </p:sp>
      <p:sp>
        <p:nvSpPr>
          <p:cNvPr id="5" name="Footer Placeholder 4">
            <a:extLst>
              <a:ext uri="{FF2B5EF4-FFF2-40B4-BE49-F238E27FC236}">
                <a16:creationId xmlns:a16="http://schemas.microsoft.com/office/drawing/2014/main" id="{29A4B26E-60AF-479E-AB1D-FAA27FCA25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7FA3AA-E0B9-4500-81AF-AA6673B9ABDB}"/>
              </a:ext>
            </a:extLst>
          </p:cNvPr>
          <p:cNvSpPr>
            <a:spLocks noGrp="1"/>
          </p:cNvSpPr>
          <p:nvPr>
            <p:ph type="sldNum" sz="quarter" idx="12"/>
          </p:nvPr>
        </p:nvSpPr>
        <p:spPr/>
        <p:txBody>
          <a:bodyPr/>
          <a:lstStyle/>
          <a:p>
            <a:fld id="{D8D1BD6D-9F83-4247-AC79-306EF1442712}" type="slidenum">
              <a:rPr lang="en-US" smtClean="0"/>
              <a:t>‹#›</a:t>
            </a:fld>
            <a:endParaRPr lang="en-US"/>
          </a:p>
        </p:txBody>
      </p:sp>
    </p:spTree>
    <p:extLst>
      <p:ext uri="{BB962C8B-B14F-4D97-AF65-F5344CB8AC3E}">
        <p14:creationId xmlns:p14="http://schemas.microsoft.com/office/powerpoint/2010/main" val="2480244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08045-8DAC-4ADC-93E8-15570DE4E788}"/>
              </a:ext>
            </a:extLst>
          </p:cNvPr>
          <p:cNvSpPr>
            <a:spLocks noGrp="1"/>
          </p:cNvSpPr>
          <p:nvPr>
            <p:ph type="title"/>
          </p:nvPr>
        </p:nvSpPr>
        <p:spPr/>
        <p:txBody>
          <a:bodyPr>
            <a:noAutofit/>
          </a:bodyPr>
          <a:lstStyle/>
          <a:p>
            <a:r>
              <a:rPr lang="en-US"/>
              <a:t>Click to edit Master title style</a:t>
            </a:r>
          </a:p>
        </p:txBody>
      </p:sp>
      <p:sp>
        <p:nvSpPr>
          <p:cNvPr id="3" name="Content Placeholder 2">
            <a:extLst>
              <a:ext uri="{FF2B5EF4-FFF2-40B4-BE49-F238E27FC236}">
                <a16:creationId xmlns:a16="http://schemas.microsoft.com/office/drawing/2014/main" id="{FBD03E6C-FDF8-4DCB-841F-A9DB639C9D00}"/>
              </a:ext>
            </a:extLst>
          </p:cNvPr>
          <p:cNvSpPr>
            <a:spLocks noGrp="1"/>
          </p:cNvSpPr>
          <p:nvPr>
            <p:ph sz="half" idx="1"/>
          </p:nvPr>
        </p:nvSpPr>
        <p:spPr>
          <a:xfrm>
            <a:off x="1529254" y="1825625"/>
            <a:ext cx="53340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72DA53-4532-453E-9082-0408733C0DC8}"/>
              </a:ext>
            </a:extLst>
          </p:cNvPr>
          <p:cNvSpPr>
            <a:spLocks noGrp="1"/>
          </p:cNvSpPr>
          <p:nvPr>
            <p:ph sz="half" idx="2"/>
          </p:nvPr>
        </p:nvSpPr>
        <p:spPr>
          <a:xfrm>
            <a:off x="6863254" y="1825625"/>
            <a:ext cx="532874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001C40-D207-4A6A-8C88-E72D6E13E5F0}"/>
              </a:ext>
            </a:extLst>
          </p:cNvPr>
          <p:cNvSpPr>
            <a:spLocks noGrp="1"/>
          </p:cNvSpPr>
          <p:nvPr>
            <p:ph type="dt" sz="half" idx="10"/>
          </p:nvPr>
        </p:nvSpPr>
        <p:spPr/>
        <p:txBody>
          <a:bodyPr/>
          <a:lstStyle/>
          <a:p>
            <a:fld id="{54711950-9B17-47C2-9932-5F9772E193E5}" type="datetimeFigureOut">
              <a:rPr lang="en-US" smtClean="0"/>
              <a:t>1/20/2023</a:t>
            </a:fld>
            <a:endParaRPr lang="en-US"/>
          </a:p>
        </p:txBody>
      </p:sp>
      <p:sp>
        <p:nvSpPr>
          <p:cNvPr id="6" name="Footer Placeholder 5">
            <a:extLst>
              <a:ext uri="{FF2B5EF4-FFF2-40B4-BE49-F238E27FC236}">
                <a16:creationId xmlns:a16="http://schemas.microsoft.com/office/drawing/2014/main" id="{8ADC070E-279A-4954-AA65-1F17F5F66A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EB4EF1-E7CE-422F-BED6-C90CC7BC577C}"/>
              </a:ext>
            </a:extLst>
          </p:cNvPr>
          <p:cNvSpPr>
            <a:spLocks noGrp="1"/>
          </p:cNvSpPr>
          <p:nvPr>
            <p:ph type="sldNum" sz="quarter" idx="12"/>
          </p:nvPr>
        </p:nvSpPr>
        <p:spPr/>
        <p:txBody>
          <a:bodyPr/>
          <a:lstStyle/>
          <a:p>
            <a:fld id="{D8D1BD6D-9F83-4247-AC79-306EF1442712}" type="slidenum">
              <a:rPr lang="en-US" smtClean="0"/>
              <a:t>‹#›</a:t>
            </a:fld>
            <a:endParaRPr lang="en-US"/>
          </a:p>
        </p:txBody>
      </p:sp>
    </p:spTree>
    <p:extLst>
      <p:ext uri="{BB962C8B-B14F-4D97-AF65-F5344CB8AC3E}">
        <p14:creationId xmlns:p14="http://schemas.microsoft.com/office/powerpoint/2010/main" val="441706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0779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2E4DA-3BB7-4059-A999-E73AEBABAC16}"/>
              </a:ext>
            </a:extLst>
          </p:cNvPr>
          <p:cNvSpPr>
            <a:spLocks noGrp="1"/>
          </p:cNvSpPr>
          <p:nvPr>
            <p:ph type="ctrTitle" hasCustomPrompt="1"/>
          </p:nvPr>
        </p:nvSpPr>
        <p:spPr>
          <a:xfrm>
            <a:off x="1809749" y="2212648"/>
            <a:ext cx="10382251" cy="2387600"/>
          </a:xfrm>
        </p:spPr>
        <p:txBody>
          <a:bodyPr anchor="t">
            <a:noAutofit/>
          </a:bodyPr>
          <a:lstStyle>
            <a:lvl1pPr algn="l">
              <a:defRPr sz="4000">
                <a:solidFill>
                  <a:schemeClr val="tx1"/>
                </a:solidFill>
              </a:defRPr>
            </a:lvl1pPr>
          </a:lstStyle>
          <a:p>
            <a:r>
              <a:rPr lang="en-US"/>
              <a:t>Master title style</a:t>
            </a:r>
          </a:p>
        </p:txBody>
      </p:sp>
      <p:sp>
        <p:nvSpPr>
          <p:cNvPr id="3" name="Subtitle 2">
            <a:extLst>
              <a:ext uri="{FF2B5EF4-FFF2-40B4-BE49-F238E27FC236}">
                <a16:creationId xmlns:a16="http://schemas.microsoft.com/office/drawing/2014/main" id="{6D678D1D-8D9B-4C11-9F2E-692890025E3F}"/>
              </a:ext>
            </a:extLst>
          </p:cNvPr>
          <p:cNvSpPr>
            <a:spLocks noGrp="1"/>
          </p:cNvSpPr>
          <p:nvPr>
            <p:ph type="subTitle" idx="1"/>
          </p:nvPr>
        </p:nvSpPr>
        <p:spPr>
          <a:xfrm>
            <a:off x="1809749" y="4692323"/>
            <a:ext cx="10382251" cy="1655762"/>
          </a:xfrm>
        </p:spPr>
        <p:txBody>
          <a:bodyPr>
            <a:noAutofit/>
          </a:bodyPr>
          <a:lstStyle>
            <a:lvl1pPr marL="0" indent="0" algn="l">
              <a:buNone/>
              <a:defRPr sz="3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BB9B97D-503D-4311-9BD3-7E618FA99B39}"/>
              </a:ext>
            </a:extLst>
          </p:cNvPr>
          <p:cNvSpPr>
            <a:spLocks noGrp="1"/>
          </p:cNvSpPr>
          <p:nvPr>
            <p:ph type="dt" sz="half" idx="10"/>
          </p:nvPr>
        </p:nvSpPr>
        <p:spPr/>
        <p:txBody>
          <a:bodyPr/>
          <a:lstStyle/>
          <a:p>
            <a:fld id="{54711950-9B17-47C2-9932-5F9772E193E5}" type="datetimeFigureOut">
              <a:rPr lang="en-US" smtClean="0"/>
              <a:t>1/20/2023</a:t>
            </a:fld>
            <a:endParaRPr lang="en-US"/>
          </a:p>
        </p:txBody>
      </p:sp>
      <p:sp>
        <p:nvSpPr>
          <p:cNvPr id="5" name="Footer Placeholder 4">
            <a:extLst>
              <a:ext uri="{FF2B5EF4-FFF2-40B4-BE49-F238E27FC236}">
                <a16:creationId xmlns:a16="http://schemas.microsoft.com/office/drawing/2014/main" id="{D48B6C73-11CC-44DA-961D-97D3C167F0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9755BF-72D0-4CFC-8822-273BFCA2021D}"/>
              </a:ext>
            </a:extLst>
          </p:cNvPr>
          <p:cNvSpPr>
            <a:spLocks noGrp="1"/>
          </p:cNvSpPr>
          <p:nvPr>
            <p:ph type="sldNum" sz="quarter" idx="12"/>
          </p:nvPr>
        </p:nvSpPr>
        <p:spPr/>
        <p:txBody>
          <a:bodyPr/>
          <a:lstStyle/>
          <a:p>
            <a:fld id="{D8D1BD6D-9F83-4247-AC79-306EF1442712}" type="slidenum">
              <a:rPr lang="en-US" smtClean="0"/>
              <a:t>‹#›</a:t>
            </a:fld>
            <a:endParaRPr lang="en-US"/>
          </a:p>
        </p:txBody>
      </p:sp>
    </p:spTree>
    <p:extLst>
      <p:ext uri="{BB962C8B-B14F-4D97-AF65-F5344CB8AC3E}">
        <p14:creationId xmlns:p14="http://schemas.microsoft.com/office/powerpoint/2010/main" val="2907650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C3BB5-740C-4B48-95C7-0134835F383B}"/>
              </a:ext>
            </a:extLst>
          </p:cNvPr>
          <p:cNvSpPr>
            <a:spLocks noGrp="1"/>
          </p:cNvSpPr>
          <p:nvPr>
            <p:ph type="title"/>
          </p:nvPr>
        </p:nvSpPr>
        <p:spPr/>
        <p:txBody>
          <a:bodyPr>
            <a:no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CAF418DB-4162-4C7E-AFF2-8F4F4220B0F0}"/>
              </a:ext>
            </a:extLst>
          </p:cNvPr>
          <p:cNvSpPr>
            <a:spLocks noGrp="1"/>
          </p:cNvSpPr>
          <p:nvPr>
            <p:ph idx="1"/>
          </p:nvPr>
        </p:nvSpPr>
        <p:spPr/>
        <p:txBody>
          <a:bodyPr/>
          <a:lstStyle>
            <a:lvl1pPr>
              <a:lnSpc>
                <a:spcPct val="100000"/>
              </a:lnSpc>
              <a:defRPr sz="3600"/>
            </a:lvl1pPr>
            <a:lvl2pPr>
              <a:lnSpc>
                <a:spcPct val="100000"/>
              </a:lnSpc>
              <a:defRPr sz="3200"/>
            </a:lvl2pPr>
            <a:lvl3pPr>
              <a:lnSpc>
                <a:spcPct val="100000"/>
              </a:lnSpc>
              <a:defRPr sz="3200"/>
            </a:lvl3pPr>
            <a:lvl4pPr>
              <a:lnSpc>
                <a:spcPct val="100000"/>
              </a:lnSpc>
              <a:defRPr sz="2800"/>
            </a:lvl4pPr>
            <a:lvl5pPr>
              <a:lnSpc>
                <a:spcPct val="100000"/>
              </a:lnSpc>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9728D8-9EDE-4E61-A370-AF99663CC4A3}"/>
              </a:ext>
            </a:extLst>
          </p:cNvPr>
          <p:cNvSpPr>
            <a:spLocks noGrp="1"/>
          </p:cNvSpPr>
          <p:nvPr>
            <p:ph type="dt" sz="half" idx="10"/>
          </p:nvPr>
        </p:nvSpPr>
        <p:spPr>
          <a:xfrm>
            <a:off x="1713988" y="6472076"/>
            <a:ext cx="2367456" cy="375524"/>
          </a:xfrm>
        </p:spPr>
        <p:txBody>
          <a:bodyPr/>
          <a:lstStyle/>
          <a:p>
            <a:fld id="{54711950-9B17-47C2-9932-5F9772E193E5}" type="datetimeFigureOut">
              <a:rPr lang="en-US" smtClean="0"/>
              <a:t>1/20/2023</a:t>
            </a:fld>
            <a:endParaRPr lang="en-US"/>
          </a:p>
        </p:txBody>
      </p:sp>
      <p:sp>
        <p:nvSpPr>
          <p:cNvPr id="5" name="Footer Placeholder 4">
            <a:extLst>
              <a:ext uri="{FF2B5EF4-FFF2-40B4-BE49-F238E27FC236}">
                <a16:creationId xmlns:a16="http://schemas.microsoft.com/office/drawing/2014/main" id="{F3C45DF6-FD8C-4FC5-93B0-CE66DE907237}"/>
              </a:ext>
            </a:extLst>
          </p:cNvPr>
          <p:cNvSpPr>
            <a:spLocks noGrp="1"/>
          </p:cNvSpPr>
          <p:nvPr>
            <p:ph type="ftr" sz="quarter" idx="11"/>
          </p:nvPr>
        </p:nvSpPr>
        <p:spPr>
          <a:xfrm>
            <a:off x="4176035" y="6482476"/>
            <a:ext cx="4887311" cy="375524"/>
          </a:xfrm>
        </p:spPr>
        <p:txBody>
          <a:bodyPr/>
          <a:lstStyle/>
          <a:p>
            <a:endParaRPr lang="en-US"/>
          </a:p>
        </p:txBody>
      </p:sp>
      <p:sp>
        <p:nvSpPr>
          <p:cNvPr id="6" name="Slide Number Placeholder 5">
            <a:extLst>
              <a:ext uri="{FF2B5EF4-FFF2-40B4-BE49-F238E27FC236}">
                <a16:creationId xmlns:a16="http://schemas.microsoft.com/office/drawing/2014/main" id="{99FA7F55-5746-4128-BBBA-27805CE0F973}"/>
              </a:ext>
            </a:extLst>
          </p:cNvPr>
          <p:cNvSpPr>
            <a:spLocks noGrp="1"/>
          </p:cNvSpPr>
          <p:nvPr>
            <p:ph type="sldNum" sz="quarter" idx="12"/>
          </p:nvPr>
        </p:nvSpPr>
        <p:spPr>
          <a:xfrm>
            <a:off x="9110644" y="6482476"/>
            <a:ext cx="2743200" cy="365125"/>
          </a:xfrm>
        </p:spPr>
        <p:txBody>
          <a:bodyPr/>
          <a:lstStyle/>
          <a:p>
            <a:fld id="{D8D1BD6D-9F83-4247-AC79-306EF1442712}" type="slidenum">
              <a:rPr lang="en-US" smtClean="0"/>
              <a:t>‹#›</a:t>
            </a:fld>
            <a:endParaRPr lang="en-US"/>
          </a:p>
        </p:txBody>
      </p:sp>
    </p:spTree>
    <p:extLst>
      <p:ext uri="{BB962C8B-B14F-4D97-AF65-F5344CB8AC3E}">
        <p14:creationId xmlns:p14="http://schemas.microsoft.com/office/powerpoint/2010/main" val="1840515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CDDA4-0492-4DB8-A2E8-1A1132C1292B}"/>
              </a:ext>
            </a:extLst>
          </p:cNvPr>
          <p:cNvSpPr>
            <a:spLocks noGrp="1"/>
          </p:cNvSpPr>
          <p:nvPr>
            <p:ph type="title"/>
          </p:nvPr>
        </p:nvSpPr>
        <p:spPr>
          <a:xfrm>
            <a:off x="1787881" y="2293063"/>
            <a:ext cx="10139856" cy="1364538"/>
          </a:xfrm>
        </p:spPr>
        <p:txBody>
          <a:bodyPr anchor="t">
            <a:noAutofit/>
          </a:bodyPr>
          <a:lstStyle>
            <a:lvl1pPr>
              <a:defRPr sz="3600">
                <a:solidFill>
                  <a:schemeClr val="tx1"/>
                </a:solidFill>
              </a:defRPr>
            </a:lvl1pPr>
          </a:lstStyle>
          <a:p>
            <a:r>
              <a:rPr lang="en-US"/>
              <a:t>Click to edit Master title style</a:t>
            </a:r>
          </a:p>
        </p:txBody>
      </p:sp>
      <p:sp>
        <p:nvSpPr>
          <p:cNvPr id="3" name="Text Placeholder 2">
            <a:extLst>
              <a:ext uri="{FF2B5EF4-FFF2-40B4-BE49-F238E27FC236}">
                <a16:creationId xmlns:a16="http://schemas.microsoft.com/office/drawing/2014/main" id="{FDBC251E-EAF2-41A6-BA6D-B134B34EDB81}"/>
              </a:ext>
            </a:extLst>
          </p:cNvPr>
          <p:cNvSpPr>
            <a:spLocks noGrp="1"/>
          </p:cNvSpPr>
          <p:nvPr>
            <p:ph type="body" idx="1"/>
          </p:nvPr>
        </p:nvSpPr>
        <p:spPr>
          <a:xfrm>
            <a:off x="1787881" y="3935196"/>
            <a:ext cx="10139856" cy="1500187"/>
          </a:xfrm>
        </p:spPr>
        <p:txBody>
          <a:bodyPr anchor="t">
            <a:noAutofit/>
          </a:bodyPr>
          <a:lstStyle>
            <a:lvl1pPr marL="0" indent="0">
              <a:buNone/>
              <a:defRPr sz="32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FFC972-D21B-43B0-A5C9-991FC830AA03}"/>
              </a:ext>
            </a:extLst>
          </p:cNvPr>
          <p:cNvSpPr>
            <a:spLocks noGrp="1"/>
          </p:cNvSpPr>
          <p:nvPr>
            <p:ph type="dt" sz="half" idx="10"/>
          </p:nvPr>
        </p:nvSpPr>
        <p:spPr>
          <a:xfrm>
            <a:off x="1769408" y="6472076"/>
            <a:ext cx="2367456" cy="375524"/>
          </a:xfrm>
        </p:spPr>
        <p:txBody>
          <a:bodyPr/>
          <a:lstStyle/>
          <a:p>
            <a:fld id="{54711950-9B17-47C2-9932-5F9772E193E5}" type="datetimeFigureOut">
              <a:rPr lang="en-US" smtClean="0"/>
              <a:t>1/20/2023</a:t>
            </a:fld>
            <a:endParaRPr lang="en-US"/>
          </a:p>
        </p:txBody>
      </p:sp>
      <p:sp>
        <p:nvSpPr>
          <p:cNvPr id="5" name="Footer Placeholder 4">
            <a:extLst>
              <a:ext uri="{FF2B5EF4-FFF2-40B4-BE49-F238E27FC236}">
                <a16:creationId xmlns:a16="http://schemas.microsoft.com/office/drawing/2014/main" id="{29A4B26E-60AF-479E-AB1D-FAA27FCA2564}"/>
              </a:ext>
            </a:extLst>
          </p:cNvPr>
          <p:cNvSpPr>
            <a:spLocks noGrp="1"/>
          </p:cNvSpPr>
          <p:nvPr>
            <p:ph type="ftr" sz="quarter" idx="11"/>
          </p:nvPr>
        </p:nvSpPr>
        <p:spPr>
          <a:xfrm>
            <a:off x="4231455" y="6482476"/>
            <a:ext cx="4887311" cy="375524"/>
          </a:xfrm>
        </p:spPr>
        <p:txBody>
          <a:bodyPr/>
          <a:lstStyle/>
          <a:p>
            <a:endParaRPr lang="en-US"/>
          </a:p>
        </p:txBody>
      </p:sp>
      <p:sp>
        <p:nvSpPr>
          <p:cNvPr id="6" name="Slide Number Placeholder 5">
            <a:extLst>
              <a:ext uri="{FF2B5EF4-FFF2-40B4-BE49-F238E27FC236}">
                <a16:creationId xmlns:a16="http://schemas.microsoft.com/office/drawing/2014/main" id="{FE7FA3AA-E0B9-4500-81AF-AA6673B9ABDB}"/>
              </a:ext>
            </a:extLst>
          </p:cNvPr>
          <p:cNvSpPr>
            <a:spLocks noGrp="1"/>
          </p:cNvSpPr>
          <p:nvPr>
            <p:ph type="sldNum" sz="quarter" idx="12"/>
          </p:nvPr>
        </p:nvSpPr>
        <p:spPr>
          <a:xfrm>
            <a:off x="9166064" y="6482476"/>
            <a:ext cx="2743200" cy="365125"/>
          </a:xfrm>
        </p:spPr>
        <p:txBody>
          <a:bodyPr/>
          <a:lstStyle/>
          <a:p>
            <a:fld id="{D8D1BD6D-9F83-4247-AC79-306EF1442712}" type="slidenum">
              <a:rPr lang="en-US" smtClean="0"/>
              <a:t>‹#›</a:t>
            </a:fld>
            <a:endParaRPr lang="en-US"/>
          </a:p>
        </p:txBody>
      </p:sp>
    </p:spTree>
    <p:extLst>
      <p:ext uri="{BB962C8B-B14F-4D97-AF65-F5344CB8AC3E}">
        <p14:creationId xmlns:p14="http://schemas.microsoft.com/office/powerpoint/2010/main" val="2480244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08045-8DAC-4ADC-93E8-15570DE4E788}"/>
              </a:ext>
            </a:extLst>
          </p:cNvPr>
          <p:cNvSpPr>
            <a:spLocks noGrp="1"/>
          </p:cNvSpPr>
          <p:nvPr>
            <p:ph type="title"/>
          </p:nvPr>
        </p:nvSpPr>
        <p:spPr/>
        <p:txBody>
          <a:bodyPr>
            <a:noAutofit/>
          </a:bodyPr>
          <a:lstStyle/>
          <a:p>
            <a:r>
              <a:rPr lang="en-US"/>
              <a:t>Click to edit Master title style</a:t>
            </a:r>
          </a:p>
        </p:txBody>
      </p:sp>
      <p:sp>
        <p:nvSpPr>
          <p:cNvPr id="3" name="Content Placeholder 2">
            <a:extLst>
              <a:ext uri="{FF2B5EF4-FFF2-40B4-BE49-F238E27FC236}">
                <a16:creationId xmlns:a16="http://schemas.microsoft.com/office/drawing/2014/main" id="{FBD03E6C-FDF8-4DCB-841F-A9DB639C9D00}"/>
              </a:ext>
            </a:extLst>
          </p:cNvPr>
          <p:cNvSpPr>
            <a:spLocks noGrp="1"/>
          </p:cNvSpPr>
          <p:nvPr>
            <p:ph sz="half" idx="1"/>
          </p:nvPr>
        </p:nvSpPr>
        <p:spPr>
          <a:xfrm>
            <a:off x="171398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72DA53-4532-453E-9082-0408733C0DC8}"/>
              </a:ext>
            </a:extLst>
          </p:cNvPr>
          <p:cNvSpPr>
            <a:spLocks noGrp="1"/>
          </p:cNvSpPr>
          <p:nvPr>
            <p:ph sz="half" idx="2"/>
          </p:nvPr>
        </p:nvSpPr>
        <p:spPr>
          <a:xfrm>
            <a:off x="6974095"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001C40-D207-4A6A-8C88-E72D6E13E5F0}"/>
              </a:ext>
            </a:extLst>
          </p:cNvPr>
          <p:cNvSpPr>
            <a:spLocks noGrp="1"/>
          </p:cNvSpPr>
          <p:nvPr>
            <p:ph type="dt" sz="half" idx="10"/>
          </p:nvPr>
        </p:nvSpPr>
        <p:spPr/>
        <p:txBody>
          <a:bodyPr/>
          <a:lstStyle/>
          <a:p>
            <a:fld id="{54711950-9B17-47C2-9932-5F9772E193E5}" type="datetimeFigureOut">
              <a:rPr lang="en-US" smtClean="0"/>
              <a:t>1/20/2023</a:t>
            </a:fld>
            <a:endParaRPr lang="en-US"/>
          </a:p>
        </p:txBody>
      </p:sp>
      <p:sp>
        <p:nvSpPr>
          <p:cNvPr id="6" name="Footer Placeholder 5">
            <a:extLst>
              <a:ext uri="{FF2B5EF4-FFF2-40B4-BE49-F238E27FC236}">
                <a16:creationId xmlns:a16="http://schemas.microsoft.com/office/drawing/2014/main" id="{8ADC070E-279A-4954-AA65-1F17F5F66A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EB4EF1-E7CE-422F-BED6-C90CC7BC577C}"/>
              </a:ext>
            </a:extLst>
          </p:cNvPr>
          <p:cNvSpPr>
            <a:spLocks noGrp="1"/>
          </p:cNvSpPr>
          <p:nvPr>
            <p:ph type="sldNum" sz="quarter" idx="12"/>
          </p:nvPr>
        </p:nvSpPr>
        <p:spPr/>
        <p:txBody>
          <a:bodyPr/>
          <a:lstStyle/>
          <a:p>
            <a:fld id="{D8D1BD6D-9F83-4247-AC79-306EF1442712}" type="slidenum">
              <a:rPr lang="en-US" smtClean="0"/>
              <a:t>‹#›</a:t>
            </a:fld>
            <a:endParaRPr lang="en-US"/>
          </a:p>
        </p:txBody>
      </p:sp>
    </p:spTree>
    <p:extLst>
      <p:ext uri="{BB962C8B-B14F-4D97-AF65-F5344CB8AC3E}">
        <p14:creationId xmlns:p14="http://schemas.microsoft.com/office/powerpoint/2010/main" val="4417069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3.jpeg"/><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5045C2-7D0F-4E16-A809-B28F39C92AEB}"/>
              </a:ext>
            </a:extLst>
          </p:cNvPr>
          <p:cNvSpPr>
            <a:spLocks noGrp="1"/>
          </p:cNvSpPr>
          <p:nvPr>
            <p:ph type="title"/>
          </p:nvPr>
        </p:nvSpPr>
        <p:spPr>
          <a:xfrm>
            <a:off x="1529254" y="365125"/>
            <a:ext cx="10662746" cy="1325563"/>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F05B2363-FEAB-4CE5-A726-E12042C2F3CC}"/>
              </a:ext>
            </a:extLst>
          </p:cNvPr>
          <p:cNvSpPr>
            <a:spLocks noGrp="1"/>
          </p:cNvSpPr>
          <p:nvPr>
            <p:ph type="body" idx="1"/>
          </p:nvPr>
        </p:nvSpPr>
        <p:spPr>
          <a:xfrm>
            <a:off x="1529254" y="1825624"/>
            <a:ext cx="10662746" cy="4646451"/>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89597D-DA53-4995-A130-FEB5A0577FF5}"/>
              </a:ext>
            </a:extLst>
          </p:cNvPr>
          <p:cNvSpPr>
            <a:spLocks noGrp="1"/>
          </p:cNvSpPr>
          <p:nvPr>
            <p:ph type="dt" sz="half" idx="2"/>
          </p:nvPr>
        </p:nvSpPr>
        <p:spPr>
          <a:xfrm>
            <a:off x="1529254" y="6472076"/>
            <a:ext cx="2367456" cy="375524"/>
          </a:xfrm>
          <a:prstGeom prst="rect">
            <a:avLst/>
          </a:prstGeom>
        </p:spPr>
        <p:txBody>
          <a:bodyPr vert="horz" lIns="91440" tIns="45720" rIns="91440" bIns="45720" rtlCol="0" anchor="ctr"/>
          <a:lstStyle>
            <a:lvl1pPr algn="l">
              <a:defRPr sz="1200">
                <a:solidFill>
                  <a:schemeClr val="tx1">
                    <a:tint val="75000"/>
                  </a:schemeClr>
                </a:solidFill>
              </a:defRPr>
            </a:lvl1pPr>
          </a:lstStyle>
          <a:p>
            <a:fld id="{54711950-9B17-47C2-9932-5F9772E193E5}" type="datetimeFigureOut">
              <a:rPr lang="en-US" smtClean="0"/>
              <a:t>1/20/2023</a:t>
            </a:fld>
            <a:endParaRPr lang="en-US"/>
          </a:p>
        </p:txBody>
      </p:sp>
      <p:sp>
        <p:nvSpPr>
          <p:cNvPr id="5" name="Footer Placeholder 4">
            <a:extLst>
              <a:ext uri="{FF2B5EF4-FFF2-40B4-BE49-F238E27FC236}">
                <a16:creationId xmlns:a16="http://schemas.microsoft.com/office/drawing/2014/main" id="{C39E874A-6B15-496A-B2EF-A1624320E70D}"/>
              </a:ext>
            </a:extLst>
          </p:cNvPr>
          <p:cNvSpPr>
            <a:spLocks noGrp="1"/>
          </p:cNvSpPr>
          <p:nvPr>
            <p:ph type="ftr" sz="quarter" idx="3"/>
          </p:nvPr>
        </p:nvSpPr>
        <p:spPr>
          <a:xfrm>
            <a:off x="3991302" y="6482476"/>
            <a:ext cx="4887310" cy="37552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2F194E1-943C-4033-81FB-CCABC1749767}"/>
              </a:ext>
            </a:extLst>
          </p:cNvPr>
          <p:cNvSpPr>
            <a:spLocks noGrp="1"/>
          </p:cNvSpPr>
          <p:nvPr>
            <p:ph type="sldNum" sz="quarter" idx="4"/>
          </p:nvPr>
        </p:nvSpPr>
        <p:spPr>
          <a:xfrm>
            <a:off x="8925910" y="648247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D1BD6D-9F83-4247-AC79-306EF1442712}" type="slidenum">
              <a:rPr lang="en-US" smtClean="0"/>
              <a:t>‹#›</a:t>
            </a:fld>
            <a:endParaRPr lang="en-US"/>
          </a:p>
        </p:txBody>
      </p:sp>
    </p:spTree>
    <p:extLst>
      <p:ext uri="{BB962C8B-B14F-4D97-AF65-F5344CB8AC3E}">
        <p14:creationId xmlns:p14="http://schemas.microsoft.com/office/powerpoint/2010/main" val="37659017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77" r:id="rId5"/>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lnSpc>
          <a:spcPct val="100000"/>
        </a:lnSpc>
        <a:spcBef>
          <a:spcPts val="800"/>
        </a:spcBef>
        <a:buFont typeface="Arial" panose="020B0604020202020204" pitchFamily="34" charset="0"/>
        <a:buChar char="•"/>
        <a:defRPr sz="4000" kern="1200">
          <a:solidFill>
            <a:schemeClr val="tx1"/>
          </a:solidFill>
          <a:latin typeface="+mn-lt"/>
          <a:ea typeface="+mn-ea"/>
          <a:cs typeface="+mn-cs"/>
        </a:defRPr>
      </a:lvl1pPr>
      <a:lvl2pPr marL="342900" indent="-342900" algn="l" defTabSz="914400" rtl="0" eaLnBrk="1" latinLnBrk="0" hangingPunct="1">
        <a:lnSpc>
          <a:spcPct val="100000"/>
        </a:lnSpc>
        <a:spcBef>
          <a:spcPts val="800"/>
        </a:spcBef>
        <a:buFont typeface="Arial" panose="020B0604020202020204" pitchFamily="34" charset="0"/>
        <a:buChar char="•"/>
        <a:defRPr sz="3200" b="0" i="0" u="none" kern="1200">
          <a:solidFill>
            <a:schemeClr val="tx1"/>
          </a:solidFill>
          <a:latin typeface="+mn-lt"/>
          <a:ea typeface="+mn-ea"/>
          <a:cs typeface="+mn-cs"/>
        </a:defRPr>
      </a:lvl2pPr>
      <a:lvl3pPr marL="685800" indent="-342900" algn="l" defTabSz="914400" rtl="0" eaLnBrk="1" latinLnBrk="0" hangingPunct="1">
        <a:lnSpc>
          <a:spcPct val="100000"/>
        </a:lnSpc>
        <a:spcBef>
          <a:spcPts val="800"/>
        </a:spcBef>
        <a:buFont typeface="Arial" panose="020B0604020202020204" pitchFamily="34" charset="0"/>
        <a:buChar char="•"/>
        <a:tabLst/>
        <a:defRPr sz="3200" kern="1200">
          <a:solidFill>
            <a:schemeClr val="tx1"/>
          </a:solidFill>
          <a:latin typeface="+mn-lt"/>
          <a:ea typeface="+mn-ea"/>
          <a:cs typeface="+mn-cs"/>
        </a:defRPr>
      </a:lvl3pPr>
      <a:lvl4pPr marL="1028700" indent="-342900" algn="l" defTabSz="914400" rtl="0" eaLnBrk="1" latinLnBrk="0" hangingPunct="1">
        <a:lnSpc>
          <a:spcPct val="100000"/>
        </a:lnSpc>
        <a:spcBef>
          <a:spcPts val="800"/>
        </a:spcBef>
        <a:buFont typeface="Arial" panose="020B0604020202020204" pitchFamily="34" charset="0"/>
        <a:buChar char="•"/>
        <a:defRPr sz="3200" kern="1200">
          <a:solidFill>
            <a:schemeClr val="tx1"/>
          </a:solidFill>
          <a:latin typeface="+mn-lt"/>
          <a:ea typeface="+mn-ea"/>
          <a:cs typeface="+mn-cs"/>
        </a:defRPr>
      </a:lvl4pPr>
      <a:lvl5pPr marL="1431925" indent="-342900" algn="l" defTabSz="914400" rtl="0" eaLnBrk="1" latinLnBrk="0" hangingPunct="1">
        <a:lnSpc>
          <a:spcPct val="100000"/>
        </a:lnSpc>
        <a:spcBef>
          <a:spcPts val="800"/>
        </a:spcBef>
        <a:buFont typeface="Arial" panose="020B0604020202020204" pitchFamily="34" charset="0"/>
        <a:buChar char="•"/>
        <a:defRPr sz="3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5045C2-7D0F-4E16-A809-B28F39C92AEB}"/>
              </a:ext>
            </a:extLst>
          </p:cNvPr>
          <p:cNvSpPr>
            <a:spLocks noGrp="1"/>
          </p:cNvSpPr>
          <p:nvPr>
            <p:ph type="title"/>
          </p:nvPr>
        </p:nvSpPr>
        <p:spPr>
          <a:xfrm>
            <a:off x="1713989" y="365127"/>
            <a:ext cx="10478012" cy="1325563"/>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F05B2363-FEAB-4CE5-A726-E12042C2F3CC}"/>
              </a:ext>
            </a:extLst>
          </p:cNvPr>
          <p:cNvSpPr>
            <a:spLocks noGrp="1"/>
          </p:cNvSpPr>
          <p:nvPr>
            <p:ph type="body" idx="1"/>
          </p:nvPr>
        </p:nvSpPr>
        <p:spPr>
          <a:xfrm>
            <a:off x="1713989" y="1825626"/>
            <a:ext cx="10478012" cy="4646451"/>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89597D-DA53-4995-A130-FEB5A0577FF5}"/>
              </a:ext>
            </a:extLst>
          </p:cNvPr>
          <p:cNvSpPr>
            <a:spLocks noGrp="1"/>
          </p:cNvSpPr>
          <p:nvPr>
            <p:ph type="dt" sz="half" idx="2"/>
          </p:nvPr>
        </p:nvSpPr>
        <p:spPr>
          <a:xfrm>
            <a:off x="1713988" y="6472076"/>
            <a:ext cx="2367456" cy="375524"/>
          </a:xfrm>
          <a:prstGeom prst="rect">
            <a:avLst/>
          </a:prstGeom>
        </p:spPr>
        <p:txBody>
          <a:bodyPr vert="horz" lIns="91440" tIns="45720" rIns="91440" bIns="45720" rtlCol="0" anchor="ctr"/>
          <a:lstStyle>
            <a:lvl1pPr algn="l">
              <a:defRPr sz="900">
                <a:solidFill>
                  <a:schemeClr val="tx1">
                    <a:tint val="75000"/>
                  </a:schemeClr>
                </a:solidFill>
              </a:defRPr>
            </a:lvl1pPr>
          </a:lstStyle>
          <a:p>
            <a:fld id="{54711950-9B17-47C2-9932-5F9772E193E5}" type="datetimeFigureOut">
              <a:rPr lang="en-US" smtClean="0"/>
              <a:t>1/20/2023</a:t>
            </a:fld>
            <a:endParaRPr lang="en-US"/>
          </a:p>
        </p:txBody>
      </p:sp>
      <p:sp>
        <p:nvSpPr>
          <p:cNvPr id="5" name="Footer Placeholder 4">
            <a:extLst>
              <a:ext uri="{FF2B5EF4-FFF2-40B4-BE49-F238E27FC236}">
                <a16:creationId xmlns:a16="http://schemas.microsoft.com/office/drawing/2014/main" id="{C39E874A-6B15-496A-B2EF-A1624320E70D}"/>
              </a:ext>
            </a:extLst>
          </p:cNvPr>
          <p:cNvSpPr>
            <a:spLocks noGrp="1"/>
          </p:cNvSpPr>
          <p:nvPr>
            <p:ph type="ftr" sz="quarter" idx="3"/>
          </p:nvPr>
        </p:nvSpPr>
        <p:spPr>
          <a:xfrm>
            <a:off x="4176035" y="6482476"/>
            <a:ext cx="4887311" cy="37552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2F194E1-943C-4033-81FB-CCABC1749767}"/>
              </a:ext>
            </a:extLst>
          </p:cNvPr>
          <p:cNvSpPr>
            <a:spLocks noGrp="1"/>
          </p:cNvSpPr>
          <p:nvPr>
            <p:ph type="sldNum" sz="quarter" idx="4"/>
          </p:nvPr>
        </p:nvSpPr>
        <p:spPr>
          <a:xfrm>
            <a:off x="9110644" y="6482476"/>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8D1BD6D-9F83-4247-AC79-306EF1442712}" type="slidenum">
              <a:rPr lang="en-US" smtClean="0"/>
              <a:t>‹#›</a:t>
            </a:fld>
            <a:endParaRPr lang="en-US"/>
          </a:p>
        </p:txBody>
      </p:sp>
    </p:spTree>
    <p:extLst>
      <p:ext uri="{BB962C8B-B14F-4D97-AF65-F5344CB8AC3E}">
        <p14:creationId xmlns:p14="http://schemas.microsoft.com/office/powerpoint/2010/main" val="376590178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Lst>
  <p:txStyles>
    <p:titleStyle>
      <a:lvl1pPr algn="l" defTabSz="685800" rtl="0" eaLnBrk="1" latinLnBrk="0" hangingPunct="1">
        <a:lnSpc>
          <a:spcPct val="90000"/>
        </a:lnSpc>
        <a:spcBef>
          <a:spcPct val="0"/>
        </a:spcBef>
        <a:buNone/>
        <a:defRPr sz="4000" b="0" i="0" u="none" kern="1200">
          <a:solidFill>
            <a:schemeClr val="tx1"/>
          </a:solidFill>
          <a:latin typeface="+mj-lt"/>
          <a:ea typeface="+mj-ea"/>
          <a:cs typeface="+mj-cs"/>
        </a:defRPr>
      </a:lvl1pPr>
    </p:titleStyle>
    <p:bodyStyle>
      <a:lvl1pPr marL="257175" indent="-257175" algn="l" defTabSz="685800" rtl="0" eaLnBrk="1" latinLnBrk="0" hangingPunct="1">
        <a:lnSpc>
          <a:spcPct val="100000"/>
        </a:lnSpc>
        <a:spcBef>
          <a:spcPts val="600"/>
        </a:spcBef>
        <a:buFont typeface="Arial" panose="020B0604020202020204" pitchFamily="34" charset="0"/>
        <a:buChar char="•"/>
        <a:defRPr sz="3600" kern="1200">
          <a:solidFill>
            <a:schemeClr val="tx1"/>
          </a:solidFill>
          <a:latin typeface="+mn-lt"/>
          <a:ea typeface="+mn-ea"/>
          <a:cs typeface="+mn-cs"/>
        </a:defRPr>
      </a:lvl1pPr>
      <a:lvl2pPr marL="257175" indent="-257175" algn="l" defTabSz="685800" rtl="0" eaLnBrk="1" latinLnBrk="0" hangingPunct="1">
        <a:lnSpc>
          <a:spcPct val="100000"/>
        </a:lnSpc>
        <a:spcBef>
          <a:spcPts val="600"/>
        </a:spcBef>
        <a:buFont typeface="Arial" panose="020B0604020202020204" pitchFamily="34" charset="0"/>
        <a:buChar char="•"/>
        <a:defRPr sz="3200" b="0" i="0" u="none" kern="1200">
          <a:solidFill>
            <a:schemeClr val="tx1"/>
          </a:solidFill>
          <a:latin typeface="+mn-lt"/>
          <a:ea typeface="+mn-ea"/>
          <a:cs typeface="+mn-cs"/>
        </a:defRPr>
      </a:lvl2pPr>
      <a:lvl3pPr marL="514350" indent="-257175" algn="l" defTabSz="685800" rtl="0" eaLnBrk="1" latinLnBrk="0" hangingPunct="1">
        <a:lnSpc>
          <a:spcPct val="100000"/>
        </a:lnSpc>
        <a:spcBef>
          <a:spcPts val="600"/>
        </a:spcBef>
        <a:buFont typeface="Arial" panose="020B0604020202020204" pitchFamily="34" charset="0"/>
        <a:buChar char="•"/>
        <a:tabLst/>
        <a:defRPr sz="3200" kern="1200">
          <a:solidFill>
            <a:schemeClr val="tx1"/>
          </a:solidFill>
          <a:latin typeface="+mn-lt"/>
          <a:ea typeface="+mn-ea"/>
          <a:cs typeface="+mn-cs"/>
        </a:defRPr>
      </a:lvl3pPr>
      <a:lvl4pPr marL="771525" indent="-257175" algn="l" defTabSz="6858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4pPr>
      <a:lvl5pPr marL="1073944" indent="-257175" algn="l" defTabSz="6858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5045C2-7D0F-4E16-A809-B28F39C92AEB}"/>
              </a:ext>
            </a:extLst>
          </p:cNvPr>
          <p:cNvSpPr>
            <a:spLocks noGrp="1"/>
          </p:cNvSpPr>
          <p:nvPr>
            <p:ph type="title"/>
          </p:nvPr>
        </p:nvSpPr>
        <p:spPr>
          <a:xfrm>
            <a:off x="1713989" y="365127"/>
            <a:ext cx="10478012" cy="1325563"/>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F05B2363-FEAB-4CE5-A726-E12042C2F3CC}"/>
              </a:ext>
            </a:extLst>
          </p:cNvPr>
          <p:cNvSpPr>
            <a:spLocks noGrp="1"/>
          </p:cNvSpPr>
          <p:nvPr>
            <p:ph type="body" idx="1"/>
          </p:nvPr>
        </p:nvSpPr>
        <p:spPr>
          <a:xfrm>
            <a:off x="1713989" y="1825626"/>
            <a:ext cx="10478012" cy="4646451"/>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89597D-DA53-4995-A130-FEB5A0577FF5}"/>
              </a:ext>
            </a:extLst>
          </p:cNvPr>
          <p:cNvSpPr>
            <a:spLocks noGrp="1"/>
          </p:cNvSpPr>
          <p:nvPr>
            <p:ph type="dt" sz="half" idx="2"/>
          </p:nvPr>
        </p:nvSpPr>
        <p:spPr>
          <a:xfrm>
            <a:off x="1713988" y="6472076"/>
            <a:ext cx="2367456" cy="375524"/>
          </a:xfrm>
          <a:prstGeom prst="rect">
            <a:avLst/>
          </a:prstGeom>
        </p:spPr>
        <p:txBody>
          <a:bodyPr vert="horz" lIns="91440" tIns="45720" rIns="91440" bIns="45720" rtlCol="0" anchor="ctr"/>
          <a:lstStyle>
            <a:lvl1pPr algn="l">
              <a:defRPr sz="900">
                <a:solidFill>
                  <a:schemeClr val="tx1">
                    <a:tint val="75000"/>
                  </a:schemeClr>
                </a:solidFill>
              </a:defRPr>
            </a:lvl1pPr>
          </a:lstStyle>
          <a:p>
            <a:fld id="{54711950-9B17-47C2-9932-5F9772E193E5}" type="datetimeFigureOut">
              <a:rPr lang="en-US" smtClean="0"/>
              <a:t>1/20/2023</a:t>
            </a:fld>
            <a:endParaRPr lang="en-US"/>
          </a:p>
        </p:txBody>
      </p:sp>
      <p:sp>
        <p:nvSpPr>
          <p:cNvPr id="5" name="Footer Placeholder 4">
            <a:extLst>
              <a:ext uri="{FF2B5EF4-FFF2-40B4-BE49-F238E27FC236}">
                <a16:creationId xmlns:a16="http://schemas.microsoft.com/office/drawing/2014/main" id="{C39E874A-6B15-496A-B2EF-A1624320E70D}"/>
              </a:ext>
            </a:extLst>
          </p:cNvPr>
          <p:cNvSpPr>
            <a:spLocks noGrp="1"/>
          </p:cNvSpPr>
          <p:nvPr>
            <p:ph type="ftr" sz="quarter" idx="3"/>
          </p:nvPr>
        </p:nvSpPr>
        <p:spPr>
          <a:xfrm>
            <a:off x="4176035" y="6482476"/>
            <a:ext cx="4887311" cy="37552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2F194E1-943C-4033-81FB-CCABC1749767}"/>
              </a:ext>
            </a:extLst>
          </p:cNvPr>
          <p:cNvSpPr>
            <a:spLocks noGrp="1"/>
          </p:cNvSpPr>
          <p:nvPr>
            <p:ph type="sldNum" sz="quarter" idx="4"/>
          </p:nvPr>
        </p:nvSpPr>
        <p:spPr>
          <a:xfrm>
            <a:off x="9110644" y="6482476"/>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8D1BD6D-9F83-4247-AC79-306EF1442712}" type="slidenum">
              <a:rPr lang="en-US" smtClean="0"/>
              <a:t>‹#›</a:t>
            </a:fld>
            <a:endParaRPr lang="en-US"/>
          </a:p>
        </p:txBody>
      </p:sp>
    </p:spTree>
    <p:extLst>
      <p:ext uri="{BB962C8B-B14F-4D97-AF65-F5344CB8AC3E}">
        <p14:creationId xmlns:p14="http://schemas.microsoft.com/office/powerpoint/2010/main" val="3765901789"/>
      </p:ext>
    </p:extLst>
  </p:cSld>
  <p:clrMap bg1="lt1" tx1="dk1" bg2="lt2" tx2="dk2" accent1="accent1" accent2="accent2" accent3="accent3" accent4="accent4" accent5="accent5" accent6="accent6" hlink="hlink" folHlink="folHlink"/>
  <p:sldLayoutIdLst>
    <p:sldLayoutId id="2147483676" r:id="rId1"/>
    <p:sldLayoutId id="2147483650" r:id="rId2"/>
    <p:sldLayoutId id="2147483651" r:id="rId3"/>
    <p:sldLayoutId id="2147483652" r:id="rId4"/>
  </p:sldLayoutIdLst>
  <p:txStyles>
    <p:titleStyle>
      <a:lvl1pPr algn="l" defTabSz="685800" rtl="0" eaLnBrk="1" latinLnBrk="0" hangingPunct="1">
        <a:lnSpc>
          <a:spcPct val="90000"/>
        </a:lnSpc>
        <a:spcBef>
          <a:spcPct val="0"/>
        </a:spcBef>
        <a:buNone/>
        <a:defRPr sz="4000" b="0" i="0" u="none" kern="1200">
          <a:solidFill>
            <a:schemeClr val="tx1"/>
          </a:solidFill>
          <a:latin typeface="+mj-lt"/>
          <a:ea typeface="+mj-ea"/>
          <a:cs typeface="+mj-cs"/>
        </a:defRPr>
      </a:lvl1pPr>
    </p:titleStyle>
    <p:bodyStyle>
      <a:lvl1pPr marL="257175" indent="-257175" algn="l" defTabSz="685800" rtl="0" eaLnBrk="1" latinLnBrk="0" hangingPunct="1">
        <a:lnSpc>
          <a:spcPct val="100000"/>
        </a:lnSpc>
        <a:spcBef>
          <a:spcPts val="600"/>
        </a:spcBef>
        <a:buFont typeface="Arial" panose="020B0604020202020204" pitchFamily="34" charset="0"/>
        <a:buChar char="•"/>
        <a:defRPr sz="3600" kern="1200">
          <a:solidFill>
            <a:schemeClr val="tx1"/>
          </a:solidFill>
          <a:latin typeface="+mn-lt"/>
          <a:ea typeface="+mn-ea"/>
          <a:cs typeface="+mn-cs"/>
        </a:defRPr>
      </a:lvl1pPr>
      <a:lvl2pPr marL="257175" indent="-257175" algn="l" defTabSz="685800" rtl="0" eaLnBrk="1" latinLnBrk="0" hangingPunct="1">
        <a:lnSpc>
          <a:spcPct val="100000"/>
        </a:lnSpc>
        <a:spcBef>
          <a:spcPts val="600"/>
        </a:spcBef>
        <a:buFont typeface="Arial" panose="020B0604020202020204" pitchFamily="34" charset="0"/>
        <a:buChar char="•"/>
        <a:defRPr sz="3200" b="0" i="0" u="none" kern="1200">
          <a:solidFill>
            <a:schemeClr val="tx1"/>
          </a:solidFill>
          <a:latin typeface="+mn-lt"/>
          <a:ea typeface="+mn-ea"/>
          <a:cs typeface="+mn-cs"/>
        </a:defRPr>
      </a:lvl2pPr>
      <a:lvl3pPr marL="514350" indent="-257175" algn="l" defTabSz="685800" rtl="0" eaLnBrk="1" latinLnBrk="0" hangingPunct="1">
        <a:lnSpc>
          <a:spcPct val="100000"/>
        </a:lnSpc>
        <a:spcBef>
          <a:spcPts val="600"/>
        </a:spcBef>
        <a:buFont typeface="Arial" panose="020B0604020202020204" pitchFamily="34" charset="0"/>
        <a:buChar char="•"/>
        <a:tabLst/>
        <a:defRPr sz="3200" kern="1200">
          <a:solidFill>
            <a:schemeClr val="tx1"/>
          </a:solidFill>
          <a:latin typeface="+mn-lt"/>
          <a:ea typeface="+mn-ea"/>
          <a:cs typeface="+mn-cs"/>
        </a:defRPr>
      </a:lvl3pPr>
      <a:lvl4pPr marL="771525" indent="-257175" algn="l" defTabSz="6858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4pPr>
      <a:lvl5pPr marL="1073944" indent="-257175" algn="l" defTabSz="6858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8.png"/><Relationship Id="rId7" Type="http://schemas.openxmlformats.org/officeDocument/2006/relationships/image" Target="../media/image23.sv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9.svg"/><Relationship Id="rId9" Type="http://schemas.openxmlformats.org/officeDocument/2006/relationships/image" Target="../media/image25.sv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web&#10;&#10;Description automatically generated">
            <a:extLst>
              <a:ext uri="{FF2B5EF4-FFF2-40B4-BE49-F238E27FC236}">
                <a16:creationId xmlns:a16="http://schemas.microsoft.com/office/drawing/2014/main" id="{2AC8E405-82CF-6DE9-4B34-225C3B8F355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963187"/>
            <a:ext cx="12192000" cy="4894813"/>
          </a:xfrm>
          <a:prstGeom prst="rect">
            <a:avLst/>
          </a:prstGeom>
        </p:spPr>
      </p:pic>
      <p:sp>
        <p:nvSpPr>
          <p:cNvPr id="8" name="TextBox 7">
            <a:extLst>
              <a:ext uri="{FF2B5EF4-FFF2-40B4-BE49-F238E27FC236}">
                <a16:creationId xmlns:a16="http://schemas.microsoft.com/office/drawing/2014/main" id="{0AB113C6-DFF4-B86B-BAFB-CCCA1D1FADE3}"/>
              </a:ext>
            </a:extLst>
          </p:cNvPr>
          <p:cNvSpPr txBox="1"/>
          <p:nvPr/>
        </p:nvSpPr>
        <p:spPr>
          <a:xfrm>
            <a:off x="1806214" y="2182654"/>
            <a:ext cx="9947912" cy="1568763"/>
          </a:xfrm>
          <a:prstGeom prst="rect">
            <a:avLst/>
          </a:prstGeom>
          <a:noFill/>
        </p:spPr>
        <p:txBody>
          <a:bodyPr wrap="square" lIns="91440" tIns="45720" rIns="91440" bIns="45720" anchor="t">
            <a:spAutoFit/>
          </a:bodyPr>
          <a:lstStyle/>
          <a:p>
            <a:pPr>
              <a:lnSpc>
                <a:spcPct val="125000"/>
              </a:lnSpc>
            </a:pPr>
            <a:r>
              <a:rPr lang="en-US" sz="4000" dirty="0">
                <a:solidFill>
                  <a:schemeClr val="bg1"/>
                </a:solidFill>
                <a:latin typeface="+mj-lt"/>
              </a:rPr>
              <a:t>2022 Strategic Plan Results and</a:t>
            </a:r>
          </a:p>
          <a:p>
            <a:pPr>
              <a:lnSpc>
                <a:spcPct val="125000"/>
              </a:lnSpc>
            </a:pPr>
            <a:r>
              <a:rPr lang="en-US" sz="4000" dirty="0">
                <a:solidFill>
                  <a:schemeClr val="bg1"/>
                </a:solidFill>
                <a:latin typeface="+mj-lt"/>
              </a:rPr>
              <a:t>2023 Strategic Plan </a:t>
            </a:r>
            <a:endParaRPr lang="en-US" sz="4000" dirty="0">
              <a:solidFill>
                <a:schemeClr val="bg1"/>
              </a:solidFill>
              <a:ea typeface="Open Sans"/>
              <a:cs typeface="Open Sans"/>
            </a:endParaRPr>
          </a:p>
        </p:txBody>
      </p:sp>
    </p:spTree>
    <p:extLst>
      <p:ext uri="{BB962C8B-B14F-4D97-AF65-F5344CB8AC3E}">
        <p14:creationId xmlns:p14="http://schemas.microsoft.com/office/powerpoint/2010/main" val="545234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52F254DA-98F9-FFA8-94F2-ED3CDB7BC0C1}"/>
              </a:ext>
            </a:extLst>
          </p:cNvPr>
          <p:cNvSpPr txBox="1">
            <a:spLocks/>
          </p:cNvSpPr>
          <p:nvPr/>
        </p:nvSpPr>
        <p:spPr>
          <a:xfrm>
            <a:off x="580641" y="440894"/>
            <a:ext cx="4250453" cy="157000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algn="ctr">
              <a:spcAft>
                <a:spcPts val="600"/>
              </a:spcAft>
            </a:pPr>
            <a:r>
              <a:rPr lang="en-US" sz="4000" kern="1200">
                <a:solidFill>
                  <a:srgbClr val="FFFFFF"/>
                </a:solidFill>
                <a:latin typeface="+mj-lt"/>
                <a:ea typeface="+mj-ea"/>
                <a:cs typeface="+mj-cs"/>
              </a:rPr>
              <a:t>Introduction</a:t>
            </a:r>
          </a:p>
        </p:txBody>
      </p:sp>
      <p:pic>
        <p:nvPicPr>
          <p:cNvPr id="10" name="Graphic 10">
            <a:extLst>
              <a:ext uri="{FF2B5EF4-FFF2-40B4-BE49-F238E27FC236}">
                <a16:creationId xmlns:a16="http://schemas.microsoft.com/office/drawing/2014/main" id="{607BAAC4-1D66-54E4-EEAA-B6117553D5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7031" y="5739072"/>
            <a:ext cx="900015" cy="900015"/>
          </a:xfrm>
          <a:prstGeom prst="rect">
            <a:avLst/>
          </a:prstGeom>
        </p:spPr>
      </p:pic>
      <p:sp>
        <p:nvSpPr>
          <p:cNvPr id="3" name="Rectangle 2">
            <a:extLst>
              <a:ext uri="{FF2B5EF4-FFF2-40B4-BE49-F238E27FC236}">
                <a16:creationId xmlns:a16="http://schemas.microsoft.com/office/drawing/2014/main" id="{39E373BC-D868-F2D0-D7A0-D74B96D294DB}"/>
              </a:ext>
            </a:extLst>
          </p:cNvPr>
          <p:cNvSpPr/>
          <p:nvPr/>
        </p:nvSpPr>
        <p:spPr>
          <a:xfrm>
            <a:off x="0" y="1639"/>
            <a:ext cx="12192000" cy="18484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ECDF9D3-1CF4-2B24-9E20-238D455E2183}"/>
              </a:ext>
            </a:extLst>
          </p:cNvPr>
          <p:cNvSpPr/>
          <p:nvPr/>
        </p:nvSpPr>
        <p:spPr>
          <a:xfrm>
            <a:off x="0" y="1795746"/>
            <a:ext cx="12192000" cy="1361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2A1826B-03BF-591B-A4C8-2B42BD2E6138}"/>
              </a:ext>
            </a:extLst>
          </p:cNvPr>
          <p:cNvSpPr txBox="1"/>
          <p:nvPr/>
        </p:nvSpPr>
        <p:spPr>
          <a:xfrm>
            <a:off x="311887" y="498434"/>
            <a:ext cx="7834441" cy="830997"/>
          </a:xfrm>
          <a:prstGeom prst="rect">
            <a:avLst/>
          </a:prstGeom>
          <a:noFill/>
        </p:spPr>
        <p:txBody>
          <a:bodyPr wrap="square" lIns="91440" tIns="45720" rIns="91440" bIns="45720" anchor="t">
            <a:spAutoFit/>
          </a:bodyPr>
          <a:lstStyle/>
          <a:p>
            <a:r>
              <a:rPr lang="en-US" sz="4800">
                <a:solidFill>
                  <a:schemeClr val="bg1"/>
                </a:solidFill>
                <a:latin typeface="+mj-lt"/>
              </a:rPr>
              <a:t>Strategic Plan Elements</a:t>
            </a:r>
            <a:endParaRPr lang="en-US">
              <a:solidFill>
                <a:schemeClr val="bg1"/>
              </a:solidFill>
            </a:endParaRPr>
          </a:p>
        </p:txBody>
      </p:sp>
      <p:sp>
        <p:nvSpPr>
          <p:cNvPr id="8" name="Body text copy">
            <a:extLst>
              <a:ext uri="{FF2B5EF4-FFF2-40B4-BE49-F238E27FC236}">
                <a16:creationId xmlns:a16="http://schemas.microsoft.com/office/drawing/2014/main" id="{541199B5-7ACA-EA0C-E547-455104718D0E}"/>
              </a:ext>
            </a:extLst>
          </p:cNvPr>
          <p:cNvSpPr/>
          <p:nvPr/>
        </p:nvSpPr>
        <p:spPr>
          <a:xfrm>
            <a:off x="1139443" y="4255467"/>
            <a:ext cx="2231332" cy="258835"/>
          </a:xfrm>
          <a:prstGeom prst="rect">
            <a:avLst/>
          </a:prstGeom>
        </p:spPr>
        <p:txBody>
          <a:bodyPr spcFirstLastPara="0" lIns="0" tIns="0" rIns="0" bIns="0" anchor="t"/>
          <a:lstStyle/>
          <a:p>
            <a:pPr algn="ctr" defTabSz="856793" eaLnBrk="1" fontAlgn="auto">
              <a:spcBef>
                <a:spcPts val="0"/>
              </a:spcBef>
              <a:spcAft>
                <a:spcPts val="0"/>
              </a:spcAft>
            </a:pPr>
            <a:r>
              <a:rPr lang="en-US" sz="2200">
                <a:solidFill>
                  <a:schemeClr val="tx2"/>
                </a:solidFill>
                <a:latin typeface="Open Sans" panose="020B0606030504020204" pitchFamily="34" charset="0"/>
                <a:ea typeface="Open Sans" panose="020B0606030504020204" pitchFamily="34" charset="0"/>
                <a:cs typeface="Open Sans" panose="020B0606030504020204" pitchFamily="34" charset="0"/>
              </a:rPr>
              <a:t>Objectives</a:t>
            </a:r>
            <a:endParaRPr sz="220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Body text copy">
            <a:extLst>
              <a:ext uri="{FF2B5EF4-FFF2-40B4-BE49-F238E27FC236}">
                <a16:creationId xmlns:a16="http://schemas.microsoft.com/office/drawing/2014/main" id="{4C64B91A-DFA8-6A2A-0979-5AEA34E8890E}"/>
              </a:ext>
            </a:extLst>
          </p:cNvPr>
          <p:cNvSpPr/>
          <p:nvPr/>
        </p:nvSpPr>
        <p:spPr>
          <a:xfrm>
            <a:off x="883608" y="4711666"/>
            <a:ext cx="2933963" cy="1044264"/>
          </a:xfrm>
          <a:prstGeom prst="rect">
            <a:avLst/>
          </a:prstGeom>
        </p:spPr>
        <p:txBody>
          <a:bodyPr spcFirstLastPara="0" lIns="0" tIns="0" rIns="0" bIns="0" anchor="t"/>
          <a:lstStyle/>
          <a:p>
            <a:pPr algn="ctr" defTabSz="856793" eaLnBrk="1" fontAlgn="auto">
              <a:lnSpc>
                <a:spcPct val="125000"/>
              </a:lnSpc>
              <a:spcBef>
                <a:spcPts val="0"/>
              </a:spcBef>
              <a:spcAft>
                <a:spcPts val="0"/>
              </a:spcAft>
            </a:pPr>
            <a:r>
              <a:rPr lang="en-US" sz="1800">
                <a:solidFill>
                  <a:srgbClr val="121212"/>
                </a:solidFill>
                <a:latin typeface="Open Sans" panose="020B0606030504020204" pitchFamily="34" charset="0"/>
                <a:ea typeface="Open Sans" panose="020B0606030504020204" pitchFamily="34" charset="0"/>
                <a:cs typeface="Open Sans" panose="020B0606030504020204" pitchFamily="34" charset="0"/>
              </a:rPr>
              <a:t>Significant, concrete, action-oriented, and inspirational.</a:t>
            </a:r>
          </a:p>
        </p:txBody>
      </p:sp>
      <p:sp>
        <p:nvSpPr>
          <p:cNvPr id="12" name="Body text copy">
            <a:extLst>
              <a:ext uri="{FF2B5EF4-FFF2-40B4-BE49-F238E27FC236}">
                <a16:creationId xmlns:a16="http://schemas.microsoft.com/office/drawing/2014/main" id="{61AFD38C-9A71-F8AA-112D-AE210AAB6580}"/>
              </a:ext>
            </a:extLst>
          </p:cNvPr>
          <p:cNvSpPr/>
          <p:nvPr/>
        </p:nvSpPr>
        <p:spPr>
          <a:xfrm>
            <a:off x="8576832" y="4255467"/>
            <a:ext cx="2652116" cy="232611"/>
          </a:xfrm>
          <a:prstGeom prst="rect">
            <a:avLst/>
          </a:prstGeom>
        </p:spPr>
        <p:txBody>
          <a:bodyPr spcFirstLastPara="0" lIns="0" tIns="0" rIns="0" bIns="0" anchor="t"/>
          <a:lstStyle/>
          <a:p>
            <a:pPr algn="ctr" defTabSz="856793" eaLnBrk="1" fontAlgn="auto">
              <a:spcBef>
                <a:spcPts val="0"/>
              </a:spcBef>
              <a:spcAft>
                <a:spcPts val="0"/>
              </a:spcAft>
            </a:pPr>
            <a:r>
              <a:rPr lang="en-US" sz="2200">
                <a:solidFill>
                  <a:schemeClr val="accent2"/>
                </a:solidFill>
                <a:latin typeface="Open Sans" panose="020B0606030504020204" pitchFamily="34" charset="0"/>
                <a:ea typeface="Open Sans" panose="020B0606030504020204" pitchFamily="34" charset="0"/>
                <a:cs typeface="Open Sans" panose="020B0606030504020204" pitchFamily="34" charset="0"/>
              </a:rPr>
              <a:t>Supporting Entities</a:t>
            </a:r>
            <a:endParaRPr sz="2200">
              <a:solidFill>
                <a:schemeClr val="accent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Body text copy">
            <a:extLst>
              <a:ext uri="{FF2B5EF4-FFF2-40B4-BE49-F238E27FC236}">
                <a16:creationId xmlns:a16="http://schemas.microsoft.com/office/drawing/2014/main" id="{3AFAE29A-25FD-BBEB-9936-0D110B29EC8E}"/>
              </a:ext>
            </a:extLst>
          </p:cNvPr>
          <p:cNvSpPr/>
          <p:nvPr/>
        </p:nvSpPr>
        <p:spPr>
          <a:xfrm>
            <a:off x="8465071" y="4693707"/>
            <a:ext cx="2914037" cy="1044264"/>
          </a:xfrm>
          <a:prstGeom prst="rect">
            <a:avLst/>
          </a:prstGeom>
        </p:spPr>
        <p:txBody>
          <a:bodyPr spcFirstLastPara="0" lIns="0" tIns="0" rIns="0" bIns="0" anchor="t"/>
          <a:lstStyle/>
          <a:p>
            <a:pPr algn="ctr" defTabSz="856793" eaLnBrk="1" fontAlgn="auto">
              <a:lnSpc>
                <a:spcPct val="125000"/>
              </a:lnSpc>
              <a:spcBef>
                <a:spcPts val="0"/>
              </a:spcBef>
              <a:spcAft>
                <a:spcPts val="0"/>
              </a:spcAft>
            </a:pPr>
            <a:r>
              <a:rPr lang="en-US" sz="1800">
                <a:solidFill>
                  <a:srgbClr val="121212"/>
                </a:solidFill>
                <a:latin typeface="Open Sans" panose="020B0606030504020204" pitchFamily="34" charset="0"/>
                <a:ea typeface="Open Sans" panose="020B0606030504020204" pitchFamily="34" charset="0"/>
                <a:cs typeface="Open Sans" panose="020B0606030504020204" pitchFamily="34" charset="0"/>
              </a:rPr>
              <a:t>The groups whose purpose serves to advance the objectives.</a:t>
            </a:r>
          </a:p>
        </p:txBody>
      </p:sp>
      <p:sp>
        <p:nvSpPr>
          <p:cNvPr id="14" name="Body text copy">
            <a:extLst>
              <a:ext uri="{FF2B5EF4-FFF2-40B4-BE49-F238E27FC236}">
                <a16:creationId xmlns:a16="http://schemas.microsoft.com/office/drawing/2014/main" id="{D39A6979-B851-6C0F-81AA-AA5EA6496EDE}"/>
              </a:ext>
            </a:extLst>
          </p:cNvPr>
          <p:cNvSpPr/>
          <p:nvPr/>
        </p:nvSpPr>
        <p:spPr>
          <a:xfrm>
            <a:off x="4889512" y="4255467"/>
            <a:ext cx="2231332" cy="258835"/>
          </a:xfrm>
          <a:prstGeom prst="rect">
            <a:avLst/>
          </a:prstGeom>
        </p:spPr>
        <p:txBody>
          <a:bodyPr spcFirstLastPara="0" lIns="0" tIns="0" rIns="0" bIns="0" anchor="t"/>
          <a:lstStyle/>
          <a:p>
            <a:pPr algn="ctr" defTabSz="856793" eaLnBrk="1" fontAlgn="auto">
              <a:spcBef>
                <a:spcPts val="0"/>
              </a:spcBef>
              <a:spcAft>
                <a:spcPts val="0"/>
              </a:spcAft>
            </a:pPr>
            <a:r>
              <a:rPr lang="en-US" sz="2200">
                <a:solidFill>
                  <a:schemeClr val="accent3"/>
                </a:solidFill>
                <a:latin typeface="Open Sans" panose="020B0606030504020204" pitchFamily="34" charset="0"/>
                <a:ea typeface="Open Sans" panose="020B0606030504020204" pitchFamily="34" charset="0"/>
                <a:cs typeface="Open Sans" panose="020B0606030504020204" pitchFamily="34" charset="0"/>
              </a:rPr>
              <a:t>Key Results</a:t>
            </a:r>
            <a:endParaRPr sz="220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Body text copy">
            <a:extLst>
              <a:ext uri="{FF2B5EF4-FFF2-40B4-BE49-F238E27FC236}">
                <a16:creationId xmlns:a16="http://schemas.microsoft.com/office/drawing/2014/main" id="{9C6EFEBC-F898-15D7-E457-57B4CE16B5E7}"/>
              </a:ext>
            </a:extLst>
          </p:cNvPr>
          <p:cNvSpPr/>
          <p:nvPr/>
        </p:nvSpPr>
        <p:spPr>
          <a:xfrm>
            <a:off x="4409113" y="4693707"/>
            <a:ext cx="3225019" cy="696176"/>
          </a:xfrm>
          <a:prstGeom prst="rect">
            <a:avLst/>
          </a:prstGeom>
        </p:spPr>
        <p:txBody>
          <a:bodyPr spcFirstLastPara="0" lIns="0" tIns="0" rIns="0" bIns="0" anchor="t"/>
          <a:lstStyle/>
          <a:p>
            <a:pPr algn="ctr" defTabSz="856793" eaLnBrk="1" fontAlgn="auto">
              <a:lnSpc>
                <a:spcPct val="125000"/>
              </a:lnSpc>
              <a:spcBef>
                <a:spcPts val="0"/>
              </a:spcBef>
              <a:spcAft>
                <a:spcPts val="0"/>
              </a:spcAft>
            </a:pPr>
            <a:r>
              <a:rPr lang="en-US" sz="1800">
                <a:solidFill>
                  <a:srgbClr val="121212"/>
                </a:solidFill>
                <a:latin typeface="Open Sans" panose="020B0606030504020204" pitchFamily="34" charset="0"/>
                <a:ea typeface="Open Sans" panose="020B0606030504020204" pitchFamily="34" charset="0"/>
                <a:cs typeface="Open Sans" panose="020B0606030504020204" pitchFamily="34" charset="0"/>
              </a:rPr>
              <a:t>Specific, timebound, aggressive yet realistic, measurable, verifiable, and evolving as work progresses.</a:t>
            </a:r>
          </a:p>
        </p:txBody>
      </p:sp>
      <p:cxnSp>
        <p:nvCxnSpPr>
          <p:cNvPr id="22" name="Straight Connector 21">
            <a:extLst>
              <a:ext uri="{FF2B5EF4-FFF2-40B4-BE49-F238E27FC236}">
                <a16:creationId xmlns:a16="http://schemas.microsoft.com/office/drawing/2014/main" id="{497CDB52-FE8B-57E8-E75B-DA0BB6256F9A}"/>
              </a:ext>
            </a:extLst>
          </p:cNvPr>
          <p:cNvCxnSpPr/>
          <p:nvPr/>
        </p:nvCxnSpPr>
        <p:spPr>
          <a:xfrm>
            <a:off x="2287932" y="3803750"/>
            <a:ext cx="7692937" cy="0"/>
          </a:xfrm>
          <a:prstGeom prst="line">
            <a:avLst/>
          </a:prstGeom>
          <a:ln>
            <a:solidFill>
              <a:schemeClr val="bg2">
                <a:lumMod val="50000"/>
              </a:schemeClr>
            </a:solidFill>
          </a:ln>
        </p:spPr>
        <p:style>
          <a:lnRef idx="3">
            <a:schemeClr val="dk1"/>
          </a:lnRef>
          <a:fillRef idx="0">
            <a:schemeClr val="dk1"/>
          </a:fillRef>
          <a:effectRef idx="2">
            <a:schemeClr val="dk1"/>
          </a:effectRef>
          <a:fontRef idx="minor">
            <a:schemeClr val="tx1"/>
          </a:fontRef>
        </p:style>
      </p:cxnSp>
      <p:sp>
        <p:nvSpPr>
          <p:cNvPr id="24" name="Oval 23">
            <a:extLst>
              <a:ext uri="{FF2B5EF4-FFF2-40B4-BE49-F238E27FC236}">
                <a16:creationId xmlns:a16="http://schemas.microsoft.com/office/drawing/2014/main" id="{33472C25-D9F0-49B4-1D00-FC663408EC33}"/>
              </a:ext>
            </a:extLst>
          </p:cNvPr>
          <p:cNvSpPr/>
          <p:nvPr/>
        </p:nvSpPr>
        <p:spPr>
          <a:xfrm>
            <a:off x="5933440" y="3718560"/>
            <a:ext cx="162560" cy="15630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3F72401-2978-B1BC-BE23-12428CF0DFF4}"/>
              </a:ext>
            </a:extLst>
          </p:cNvPr>
          <p:cNvSpPr/>
          <p:nvPr/>
        </p:nvSpPr>
        <p:spPr>
          <a:xfrm>
            <a:off x="9855200" y="3728720"/>
            <a:ext cx="162560" cy="15630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A907EAB3-DA2A-CDCF-B61A-023453CF3233}"/>
              </a:ext>
            </a:extLst>
          </p:cNvPr>
          <p:cNvSpPr/>
          <p:nvPr/>
        </p:nvSpPr>
        <p:spPr>
          <a:xfrm>
            <a:off x="2269309" y="3709293"/>
            <a:ext cx="162560" cy="15630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08_ManGan">
            <a:extLst>
              <a:ext uri="{FF2B5EF4-FFF2-40B4-BE49-F238E27FC236}">
                <a16:creationId xmlns:a16="http://schemas.microsoft.com/office/drawing/2014/main" id="{8C5441BC-ABE0-76F3-E1C3-AEDEB678E81E}"/>
              </a:ext>
            </a:extLst>
          </p:cNvPr>
          <p:cNvPicPr/>
          <p:nvPr/>
        </p:nvPicPr>
        <p:blipFill rotWithShape="1">
          <a:blip r:embed="rId5"/>
          <a:stretch>
            <a:fillRect/>
          </a:stretch>
        </p:blipFill>
        <p:spPr>
          <a:xfrm>
            <a:off x="5678463" y="2699576"/>
            <a:ext cx="713157" cy="713157"/>
          </a:xfrm>
          <a:prstGeom prst="rect">
            <a:avLst/>
          </a:prstGeom>
          <a:ln>
            <a:noFill/>
          </a:ln>
        </p:spPr>
      </p:pic>
      <p:pic>
        <p:nvPicPr>
          <p:cNvPr id="16" name="Graphic 16" descr="Puzzle pieces outline">
            <a:extLst>
              <a:ext uri="{FF2B5EF4-FFF2-40B4-BE49-F238E27FC236}">
                <a16:creationId xmlns:a16="http://schemas.microsoft.com/office/drawing/2014/main" id="{CAF25518-499E-7D2F-8BB7-728BB0589BB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14423" y="2353574"/>
            <a:ext cx="1230701" cy="1187569"/>
          </a:xfrm>
          <a:prstGeom prst="rect">
            <a:avLst/>
          </a:prstGeom>
        </p:spPr>
      </p:pic>
      <p:pic>
        <p:nvPicPr>
          <p:cNvPr id="18" name="Graphic 18" descr="Cheers outline">
            <a:extLst>
              <a:ext uri="{FF2B5EF4-FFF2-40B4-BE49-F238E27FC236}">
                <a16:creationId xmlns:a16="http://schemas.microsoft.com/office/drawing/2014/main" id="{AF9A7A2F-55F7-0C53-30D6-DC27A364F56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348158" y="2468592"/>
            <a:ext cx="1101306" cy="1130060"/>
          </a:xfrm>
          <a:prstGeom prst="rect">
            <a:avLst/>
          </a:prstGeom>
        </p:spPr>
      </p:pic>
    </p:spTree>
    <p:extLst>
      <p:ext uri="{BB962C8B-B14F-4D97-AF65-F5344CB8AC3E}">
        <p14:creationId xmlns:p14="http://schemas.microsoft.com/office/powerpoint/2010/main" val="2886970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web&#10;&#10;Description automatically generated">
            <a:extLst>
              <a:ext uri="{FF2B5EF4-FFF2-40B4-BE49-F238E27FC236}">
                <a16:creationId xmlns:a16="http://schemas.microsoft.com/office/drawing/2014/main" id="{528B129B-8C5F-A738-596E-C59DFD7E56D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2D1DE14-A8B7-9422-5FAA-858F42DE2E02}"/>
              </a:ext>
            </a:extLst>
          </p:cNvPr>
          <p:cNvSpPr txBox="1"/>
          <p:nvPr/>
        </p:nvSpPr>
        <p:spPr>
          <a:xfrm>
            <a:off x="863401" y="725987"/>
            <a:ext cx="8777254" cy="830997"/>
          </a:xfrm>
          <a:prstGeom prst="rect">
            <a:avLst/>
          </a:prstGeom>
          <a:noFill/>
        </p:spPr>
        <p:txBody>
          <a:bodyPr wrap="square" lIns="91440" tIns="45720" rIns="91440" bIns="45720" anchor="t">
            <a:spAutoFit/>
          </a:bodyPr>
          <a:lstStyle/>
          <a:p>
            <a:r>
              <a:rPr lang="en-US" sz="4800">
                <a:solidFill>
                  <a:schemeClr val="bg1"/>
                </a:solidFill>
                <a:latin typeface="+mj-lt"/>
              </a:rPr>
              <a:t>2023 Strategic Objectives</a:t>
            </a:r>
            <a:endParaRPr lang="en-US" sz="4800">
              <a:latin typeface="+mj-lt"/>
            </a:endParaRPr>
          </a:p>
        </p:txBody>
      </p:sp>
      <p:sp>
        <p:nvSpPr>
          <p:cNvPr id="5" name="TextBox 4">
            <a:extLst>
              <a:ext uri="{FF2B5EF4-FFF2-40B4-BE49-F238E27FC236}">
                <a16:creationId xmlns:a16="http://schemas.microsoft.com/office/drawing/2014/main" id="{36EA3849-8DB4-B244-8AA0-CF078F22E149}"/>
              </a:ext>
            </a:extLst>
          </p:cNvPr>
          <p:cNvSpPr txBox="1"/>
          <p:nvPr/>
        </p:nvSpPr>
        <p:spPr>
          <a:xfrm>
            <a:off x="863401" y="2921168"/>
            <a:ext cx="5123543" cy="1015663"/>
          </a:xfrm>
          <a:prstGeom prst="rect">
            <a:avLst/>
          </a:prstGeom>
          <a:solidFill>
            <a:schemeClr val="tx2"/>
          </a:solidFill>
          <a:ln>
            <a:noFill/>
          </a:ln>
          <a:effectLst>
            <a:outerShdw blurRad="44450" dist="27940" dir="5400000" algn="ctr">
              <a:srgbClr val="000000">
                <a:alpha val="32000"/>
              </a:srgbClr>
            </a:outerShdw>
          </a:effectLst>
        </p:spPr>
        <p:txBody>
          <a:bodyPr wrap="square" lIns="91440" tIns="45720" rIns="91440" bIns="45720" rtlCol="0" anchor="t">
            <a:spAutoFit/>
          </a:bodyPr>
          <a:lstStyle/>
          <a:p>
            <a:pPr algn="ctr"/>
            <a:endParaRPr lang="en-US" sz="2000" b="1">
              <a:solidFill>
                <a:schemeClr val="bg1"/>
              </a:solidFill>
              <a:latin typeface="+mj-lt"/>
            </a:endParaRPr>
          </a:p>
          <a:p>
            <a:pPr algn="ctr"/>
            <a:r>
              <a:rPr lang="en-US" sz="2000" b="1">
                <a:solidFill>
                  <a:schemeClr val="bg1"/>
                </a:solidFill>
                <a:latin typeface="+mj-lt"/>
              </a:rPr>
              <a:t>Outreach, Awareness, and Advocacy</a:t>
            </a:r>
            <a:endParaRPr lang="en-US">
              <a:solidFill>
                <a:schemeClr val="bg1"/>
              </a:solidFill>
            </a:endParaRPr>
          </a:p>
          <a:p>
            <a:pPr algn="ctr"/>
            <a:endParaRPr lang="en-US" sz="2000" b="1">
              <a:solidFill>
                <a:schemeClr val="bg1"/>
              </a:solidFill>
              <a:latin typeface="+mj-lt"/>
            </a:endParaRPr>
          </a:p>
        </p:txBody>
      </p:sp>
      <p:sp>
        <p:nvSpPr>
          <p:cNvPr id="6" name="TextBox 5">
            <a:extLst>
              <a:ext uri="{FF2B5EF4-FFF2-40B4-BE49-F238E27FC236}">
                <a16:creationId xmlns:a16="http://schemas.microsoft.com/office/drawing/2014/main" id="{43E568CE-FAF5-3AED-0869-5C07BE705677}"/>
              </a:ext>
            </a:extLst>
          </p:cNvPr>
          <p:cNvSpPr txBox="1"/>
          <p:nvPr/>
        </p:nvSpPr>
        <p:spPr>
          <a:xfrm>
            <a:off x="863401" y="4231071"/>
            <a:ext cx="5123543" cy="1015663"/>
          </a:xfrm>
          <a:prstGeom prst="rect">
            <a:avLst/>
          </a:prstGeom>
          <a:solidFill>
            <a:schemeClr val="accent6"/>
          </a:solidFill>
          <a:ln>
            <a:noFill/>
          </a:ln>
          <a:effectLst>
            <a:outerShdw blurRad="44450" dist="27940" dir="5400000" algn="ctr">
              <a:srgbClr val="000000">
                <a:alpha val="32000"/>
              </a:srgbClr>
            </a:outerShdw>
          </a:effectLst>
        </p:spPr>
        <p:txBody>
          <a:bodyPr wrap="square" lIns="91440" tIns="45720" rIns="91440" bIns="45720" rtlCol="0" anchor="t">
            <a:spAutoFit/>
          </a:bodyPr>
          <a:lstStyle/>
          <a:p>
            <a:pPr algn="ctr"/>
            <a:endParaRPr lang="en-US" sz="2000" b="1">
              <a:solidFill>
                <a:schemeClr val="bg1"/>
              </a:solidFill>
              <a:latin typeface="+mj-lt"/>
            </a:endParaRPr>
          </a:p>
          <a:p>
            <a:pPr algn="ctr"/>
            <a:r>
              <a:rPr lang="en-US" sz="2000" b="1">
                <a:solidFill>
                  <a:schemeClr val="bg1"/>
                </a:solidFill>
                <a:latin typeface="+mj-lt"/>
              </a:rPr>
              <a:t>Vibrant Community</a:t>
            </a:r>
            <a:endParaRPr lang="en-US"/>
          </a:p>
          <a:p>
            <a:pPr algn="ctr"/>
            <a:endParaRPr lang="en-US" sz="2000" b="1">
              <a:solidFill>
                <a:schemeClr val="bg1"/>
              </a:solidFill>
              <a:latin typeface="+mj-lt"/>
            </a:endParaRPr>
          </a:p>
        </p:txBody>
      </p:sp>
      <p:sp>
        <p:nvSpPr>
          <p:cNvPr id="7" name="TextBox 6">
            <a:extLst>
              <a:ext uri="{FF2B5EF4-FFF2-40B4-BE49-F238E27FC236}">
                <a16:creationId xmlns:a16="http://schemas.microsoft.com/office/drawing/2014/main" id="{62CCDA26-9447-8484-F034-5ED3C4FAAA78}"/>
              </a:ext>
            </a:extLst>
          </p:cNvPr>
          <p:cNvSpPr txBox="1"/>
          <p:nvPr/>
        </p:nvSpPr>
        <p:spPr>
          <a:xfrm>
            <a:off x="6328032" y="2921168"/>
            <a:ext cx="5123543" cy="1015663"/>
          </a:xfrm>
          <a:prstGeom prst="rect">
            <a:avLst/>
          </a:prstGeom>
          <a:solidFill>
            <a:schemeClr val="accent2"/>
          </a:solidFill>
          <a:ln>
            <a:noFill/>
          </a:ln>
          <a:effectLst>
            <a:outerShdw blurRad="44450" dist="27940" dir="5400000" algn="ctr">
              <a:srgbClr val="000000">
                <a:alpha val="32000"/>
              </a:srgbClr>
            </a:outerShdw>
          </a:effectLst>
        </p:spPr>
        <p:txBody>
          <a:bodyPr wrap="square" lIns="91440" tIns="45720" rIns="91440" bIns="45720" rtlCol="0" anchor="t">
            <a:spAutoFit/>
          </a:bodyPr>
          <a:lstStyle/>
          <a:p>
            <a:pPr algn="ctr"/>
            <a:endParaRPr lang="en-US" sz="2000" b="1">
              <a:solidFill>
                <a:schemeClr val="bg1"/>
              </a:solidFill>
              <a:latin typeface="+mj-lt"/>
            </a:endParaRPr>
          </a:p>
          <a:p>
            <a:pPr algn="ctr"/>
            <a:r>
              <a:rPr lang="en-US" sz="2000" b="1">
                <a:solidFill>
                  <a:schemeClr val="bg1"/>
                </a:solidFill>
                <a:latin typeface="+mj-lt"/>
              </a:rPr>
              <a:t>Innovation Insights</a:t>
            </a:r>
            <a:endParaRPr lang="en-US">
              <a:solidFill>
                <a:schemeClr val="bg1"/>
              </a:solidFill>
            </a:endParaRPr>
          </a:p>
          <a:p>
            <a:pPr algn="ctr"/>
            <a:endParaRPr lang="en-US" sz="2000" b="1">
              <a:solidFill>
                <a:schemeClr val="bg1"/>
              </a:solidFill>
              <a:latin typeface="+mj-lt"/>
            </a:endParaRPr>
          </a:p>
        </p:txBody>
      </p:sp>
      <p:sp>
        <p:nvSpPr>
          <p:cNvPr id="9" name="TextBox 8">
            <a:extLst>
              <a:ext uri="{FF2B5EF4-FFF2-40B4-BE49-F238E27FC236}">
                <a16:creationId xmlns:a16="http://schemas.microsoft.com/office/drawing/2014/main" id="{102A35F6-6390-E096-4C4D-81B8358E3501}"/>
              </a:ext>
            </a:extLst>
          </p:cNvPr>
          <p:cNvSpPr txBox="1"/>
          <p:nvPr/>
        </p:nvSpPr>
        <p:spPr>
          <a:xfrm>
            <a:off x="6328032" y="4231071"/>
            <a:ext cx="5123543" cy="1015663"/>
          </a:xfrm>
          <a:prstGeom prst="rect">
            <a:avLst/>
          </a:prstGeom>
          <a:solidFill>
            <a:schemeClr val="accent3"/>
          </a:solidFill>
          <a:ln>
            <a:noFill/>
          </a:ln>
          <a:effectLst>
            <a:outerShdw blurRad="44450" dist="27940" dir="5400000" algn="ctr">
              <a:srgbClr val="000000">
                <a:alpha val="32000"/>
              </a:srgbClr>
            </a:outerShdw>
          </a:effectLst>
        </p:spPr>
        <p:txBody>
          <a:bodyPr wrap="square" lIns="91440" tIns="45720" rIns="91440" bIns="45720" rtlCol="0" anchor="t">
            <a:spAutoFit/>
          </a:bodyPr>
          <a:lstStyle/>
          <a:p>
            <a:pPr algn="ctr"/>
            <a:endParaRPr lang="en-US" sz="2000" b="1">
              <a:solidFill>
                <a:schemeClr val="bg1"/>
              </a:solidFill>
              <a:latin typeface="+mj-lt"/>
            </a:endParaRPr>
          </a:p>
          <a:p>
            <a:pPr algn="ctr"/>
            <a:r>
              <a:rPr lang="en-US" sz="2000" b="1">
                <a:solidFill>
                  <a:schemeClr val="bg1"/>
                </a:solidFill>
                <a:latin typeface="+mj-lt"/>
              </a:rPr>
              <a:t>Financial Stability</a:t>
            </a:r>
            <a:endParaRPr lang="en-US"/>
          </a:p>
          <a:p>
            <a:pPr algn="ctr"/>
            <a:endParaRPr lang="en-US" sz="2000" b="1">
              <a:solidFill>
                <a:schemeClr val="bg1"/>
              </a:solidFill>
              <a:latin typeface="+mj-lt"/>
            </a:endParaRPr>
          </a:p>
        </p:txBody>
      </p:sp>
    </p:spTree>
    <p:extLst>
      <p:ext uri="{BB962C8B-B14F-4D97-AF65-F5344CB8AC3E}">
        <p14:creationId xmlns:p14="http://schemas.microsoft.com/office/powerpoint/2010/main" val="2479534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IRA"/>
        <p:cNvGrpSpPr/>
        <p:nvPr/>
      </p:nvGrpSpPr>
      <p:grpSpPr>
        <a:xfrm>
          <a:off x="0" y="0"/>
          <a:ext cx="0" cy="0"/>
          <a:chOff x="0" y="0"/>
          <a:chExt cx="0" cy="0"/>
        </a:xfrm>
      </p:grpSpPr>
      <p:pic>
        <p:nvPicPr>
          <p:cNvPr id="18" name="Picture 17" descr="A picture containing web&#10;&#10;Description automatically generated">
            <a:extLst>
              <a:ext uri="{FF2B5EF4-FFF2-40B4-BE49-F238E27FC236}">
                <a16:creationId xmlns:a16="http://schemas.microsoft.com/office/drawing/2014/main" id="{3DDC2E24-0A7A-C651-F0A7-96D714F6B81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282"/>
            <a:ext cx="12191980" cy="6856718"/>
          </a:xfrm>
          <a:prstGeom prst="rect">
            <a:avLst/>
          </a:prstGeom>
        </p:spPr>
      </p:pic>
      <p:sp>
        <p:nvSpPr>
          <p:cNvPr id="6" name="Body text copy"/>
          <p:cNvSpPr/>
          <p:nvPr/>
        </p:nvSpPr>
        <p:spPr>
          <a:xfrm>
            <a:off x="579120" y="579121"/>
            <a:ext cx="11853234" cy="843280"/>
          </a:xfrm>
          <a:prstGeom prst="rect">
            <a:avLst/>
          </a:prstGeom>
        </p:spPr>
        <p:txBody>
          <a:bodyPr spcFirstLastPara="0" lIns="89253" tIns="89253" rIns="89253" bIns="0" anchor="t"/>
          <a:lstStyle/>
          <a:p>
            <a:pPr hangingPunct="0">
              <a:lnSpc>
                <a:spcPct val="100000"/>
              </a:lnSpc>
            </a:pPr>
            <a:r>
              <a:rPr lang="en-US" sz="4000" b="1">
                <a:solidFill>
                  <a:schemeClr val="bg1"/>
                </a:solidFill>
                <a:latin typeface="Montserrat SemiBold" panose="00000700000000000000" pitchFamily="50" charset="0"/>
                <a:ea typeface="Open Sans" panose="020B0606030504020204" pitchFamily="34" charset="0"/>
                <a:cs typeface="Open Sans" panose="020B0606030504020204" pitchFamily="34" charset="0"/>
              </a:rPr>
              <a:t>Outreach, Awareness, and Advocacy</a:t>
            </a:r>
            <a:endParaRPr sz="4000" b="1">
              <a:solidFill>
                <a:schemeClr val="bg1"/>
              </a:solidFill>
              <a:latin typeface="Montserrat SemiBold" panose="00000700000000000000" pitchFamily="50" charset="0"/>
              <a:ea typeface="Open Sans" panose="020B0606030504020204" pitchFamily="34" charset="0"/>
              <a:cs typeface="Open Sans" panose="020B0606030504020204" pitchFamily="34" charset="0"/>
            </a:endParaRPr>
          </a:p>
        </p:txBody>
      </p:sp>
      <p:sp>
        <p:nvSpPr>
          <p:cNvPr id="13" name="Rectangle 12">
            <a:extLst>
              <a:ext uri="{FF2B5EF4-FFF2-40B4-BE49-F238E27FC236}">
                <a16:creationId xmlns:a16="http://schemas.microsoft.com/office/drawing/2014/main" id="{A94173DD-FFF4-FA1E-C347-812979A803D4}"/>
              </a:ext>
            </a:extLst>
          </p:cNvPr>
          <p:cNvSpPr/>
          <p:nvPr/>
        </p:nvSpPr>
        <p:spPr>
          <a:xfrm>
            <a:off x="-91440" y="2733040"/>
            <a:ext cx="12523794" cy="421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Body text copy"/>
          <p:cNvSpPr/>
          <p:nvPr/>
        </p:nvSpPr>
        <p:spPr>
          <a:xfrm>
            <a:off x="579120" y="1460512"/>
            <a:ext cx="11115040" cy="1165656"/>
          </a:xfrm>
          <a:prstGeom prst="rect">
            <a:avLst/>
          </a:prstGeom>
        </p:spPr>
        <p:txBody>
          <a:bodyPr spcFirstLastPara="0" lIns="89253" tIns="89253" rIns="89253" bIns="0" anchor="t"/>
          <a:lstStyle/>
          <a:p>
            <a:pPr hangingPunct="0">
              <a:lnSpc>
                <a:spcPct val="100000"/>
              </a:lnSpc>
            </a:pPr>
            <a:r>
              <a:rPr lang="en-US" sz="2800">
                <a:solidFill>
                  <a:schemeClr val="bg1"/>
                </a:solidFill>
                <a:latin typeface="Open Sans" panose="020B0606030504020204" pitchFamily="34" charset="0"/>
                <a:ea typeface="Open Sans" panose="020B0606030504020204" pitchFamily="34" charset="0"/>
                <a:cs typeface="Open Sans" panose="020B0606030504020204" pitchFamily="34" charset="0"/>
              </a:rPr>
              <a:t>Be recognized as the leading, global, independent </a:t>
            </a:r>
            <a:br>
              <a:rPr lang="en-US" sz="280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2800">
                <a:solidFill>
                  <a:schemeClr val="bg1"/>
                </a:solidFill>
                <a:latin typeface="Open Sans" panose="020B0606030504020204" pitchFamily="34" charset="0"/>
                <a:ea typeface="Open Sans" panose="020B0606030504020204" pitchFamily="34" charset="0"/>
                <a:cs typeface="Open Sans" panose="020B0606030504020204" pitchFamily="34" charset="0"/>
              </a:rPr>
              <a:t>source of automation knowledge.</a:t>
            </a:r>
            <a:endParaRPr sz="28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 3"/>
          <p:cNvSpPr/>
          <p:nvPr/>
        </p:nvSpPr>
        <p:spPr>
          <a:xfrm>
            <a:off x="579120" y="2931160"/>
            <a:ext cx="7010400" cy="3653959"/>
          </a:xfrm>
          <a:prstGeom prst="rect">
            <a:avLst/>
          </a:prstGeom>
        </p:spPr>
        <p:txBody>
          <a:bodyPr spcFirstLastPara="0" lIns="89253" tIns="89253" rIns="89253" bIns="0" anchor="t"/>
          <a:lstStyle/>
          <a:p>
            <a:pPr defTabSz="856793" eaLnBrk="1" fontAlgn="auto">
              <a:spcBef>
                <a:spcPts val="0"/>
              </a:spcBef>
              <a:spcAft>
                <a:spcPts val="0"/>
              </a:spcAft>
            </a:pPr>
            <a:r>
              <a:rPr lang="en-US" sz="2800">
                <a:solidFill>
                  <a:schemeClr val="tx2"/>
                </a:solidFill>
                <a:latin typeface="Open Sans" panose="020B0606030504020204" pitchFamily="34" charset="0"/>
                <a:ea typeface="Open Sans" panose="020B0606030504020204" pitchFamily="34" charset="0"/>
                <a:cs typeface="Open Sans" panose="020B0606030504020204" pitchFamily="34" charset="0"/>
              </a:rPr>
              <a:t>2023 Key Results</a:t>
            </a:r>
          </a:p>
          <a:p>
            <a:pPr algn="ctr" hangingPunct="0">
              <a:lnSpc>
                <a:spcPct val="100000"/>
              </a:lnSpc>
            </a:pPr>
            <a:endParaRPr sz="1000" b="1">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a:spcAft>
                <a:spcPts val="1800"/>
              </a:spcAft>
              <a:buClr>
                <a:srgbClr val="FFFFFF"/>
              </a:buClr>
            </a:pPr>
            <a:r>
              <a:rPr lang="en-US" sz="1800">
                <a:solidFill>
                  <a:schemeClr val="tx2"/>
                </a:solidFill>
                <a:latin typeface="Open Sans" panose="020B0606030504020204" pitchFamily="34" charset="0"/>
                <a:ea typeface="Open Sans" panose="020B0606030504020204" pitchFamily="34" charset="0"/>
                <a:cs typeface="Open Sans" panose="020B0606030504020204" pitchFamily="34" charset="0"/>
              </a:rPr>
              <a:t>Host 2 major industry events.</a:t>
            </a:r>
          </a:p>
          <a:p>
            <a:pPr>
              <a:spcAft>
                <a:spcPts val="1800"/>
              </a:spcAft>
              <a:buClr>
                <a:srgbClr val="FFFFFF"/>
              </a:buClr>
            </a:pPr>
            <a:r>
              <a:rPr lang="en-US" sz="1800">
                <a:solidFill>
                  <a:schemeClr val="tx2"/>
                </a:solidFill>
                <a:latin typeface="Open Sans" panose="020B0606030504020204" pitchFamily="34" charset="0"/>
                <a:ea typeface="Open Sans" panose="020B0606030504020204" pitchFamily="34" charset="0"/>
                <a:cs typeface="Open Sans" panose="020B0606030504020204" pitchFamily="34" charset="0"/>
              </a:rPr>
              <a:t>Initiate conversations with key asset owners/EPCs about the viability of a corporate ambassador program.</a:t>
            </a:r>
          </a:p>
          <a:p>
            <a:pPr>
              <a:spcAft>
                <a:spcPts val="1800"/>
              </a:spcAft>
              <a:buClr>
                <a:srgbClr val="FFFFFF"/>
              </a:buClr>
            </a:pPr>
            <a:r>
              <a:rPr lang="en-US" sz="1800">
                <a:solidFill>
                  <a:schemeClr val="tx2"/>
                </a:solidFill>
                <a:latin typeface="Open Sans" panose="020B0606030504020204" pitchFamily="34" charset="0"/>
                <a:ea typeface="Open Sans" panose="020B0606030504020204" pitchFamily="34" charset="0"/>
                <a:cs typeface="Open Sans" panose="020B0606030504020204" pitchFamily="34" charset="0"/>
              </a:rPr>
              <a:t>Increase earned coverage and organic coverage in industry, mainstream, and business media outlets by 10%.</a:t>
            </a:r>
          </a:p>
          <a:p>
            <a:pPr>
              <a:spcAft>
                <a:spcPts val="1800"/>
              </a:spcAft>
              <a:buClr>
                <a:srgbClr val="FFFFFF"/>
              </a:buClr>
            </a:pPr>
            <a:r>
              <a:rPr lang="en-US" sz="1800">
                <a:solidFill>
                  <a:schemeClr val="tx2"/>
                </a:solidFill>
                <a:latin typeface="Open Sans" panose="020B0606030504020204" pitchFamily="34" charset="0"/>
                <a:ea typeface="Open Sans" panose="020B0606030504020204" pitchFamily="34" charset="0"/>
                <a:cs typeface="Open Sans" panose="020B0606030504020204" pitchFamily="34" charset="0"/>
              </a:rPr>
              <a:t>Increase standards sales by 10%.</a:t>
            </a:r>
          </a:p>
          <a:p>
            <a:pPr>
              <a:spcAft>
                <a:spcPts val="1800"/>
              </a:spcAft>
              <a:buClr>
                <a:srgbClr val="FFFFFF"/>
              </a:buClr>
            </a:pPr>
            <a:r>
              <a:rPr lang="en-US" sz="1800">
                <a:solidFill>
                  <a:schemeClr val="tx2"/>
                </a:solidFill>
                <a:latin typeface="Open Sans" panose="020B0606030504020204" pitchFamily="34" charset="0"/>
                <a:ea typeface="Open Sans" panose="020B0606030504020204" pitchFamily="34" charset="0"/>
                <a:cs typeface="Open Sans" panose="020B0606030504020204" pitchFamily="34" charset="0"/>
              </a:rPr>
              <a:t>Increase new credential applications by 2%.</a:t>
            </a:r>
            <a:endParaRPr sz="1800" b="1">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text 3">
            <a:extLst>
              <a:ext uri="{FF2B5EF4-FFF2-40B4-BE49-F238E27FC236}">
                <a16:creationId xmlns:a16="http://schemas.microsoft.com/office/drawing/2014/main" id="{C2B6B741-D5A5-5AF6-C0C7-C2589F714801}"/>
              </a:ext>
            </a:extLst>
          </p:cNvPr>
          <p:cNvSpPr/>
          <p:nvPr/>
        </p:nvSpPr>
        <p:spPr>
          <a:xfrm>
            <a:off x="7276605" y="5177959"/>
            <a:ext cx="5155749" cy="1607656"/>
          </a:xfrm>
          <a:prstGeom prst="rect">
            <a:avLst/>
          </a:prstGeom>
        </p:spPr>
        <p:txBody>
          <a:bodyPr spcFirstLastPara="0" lIns="89253" tIns="89253" rIns="89253" bIns="0" anchor="t"/>
          <a:lstStyle/>
          <a:p>
            <a:pPr hangingPunct="0">
              <a:lnSpc>
                <a:spcPct val="100000"/>
              </a:lnSpc>
              <a:spcAft>
                <a:spcPts val="0"/>
              </a:spcAft>
            </a:pPr>
            <a:endParaRPr sz="1800" b="1">
              <a:solidFill>
                <a:srgbClr val="FFFFFF"/>
              </a:solidFill>
              <a:latin typeface="Open Sans"/>
              <a:cs typeface="Open Sans"/>
            </a:endParaRPr>
          </a:p>
        </p:txBody>
      </p:sp>
      <p:sp>
        <p:nvSpPr>
          <p:cNvPr id="20" name="text 3">
            <a:extLst>
              <a:ext uri="{FF2B5EF4-FFF2-40B4-BE49-F238E27FC236}">
                <a16:creationId xmlns:a16="http://schemas.microsoft.com/office/drawing/2014/main" id="{0B9F8A31-42C5-D95C-0ACB-8F25DA39DF0E}"/>
              </a:ext>
            </a:extLst>
          </p:cNvPr>
          <p:cNvSpPr/>
          <p:nvPr/>
        </p:nvSpPr>
        <p:spPr>
          <a:xfrm>
            <a:off x="7680980" y="2931160"/>
            <a:ext cx="4385783" cy="3854455"/>
          </a:xfrm>
          <a:prstGeom prst="rect">
            <a:avLst/>
          </a:prstGeom>
        </p:spPr>
        <p:txBody>
          <a:bodyPr spcFirstLastPara="0" lIns="89253" tIns="89253" rIns="89253" bIns="0" anchor="t"/>
          <a:lstStyle/>
          <a:p>
            <a:pPr defTabSz="856793" eaLnBrk="1" fontAlgn="auto">
              <a:spcBef>
                <a:spcPts val="0"/>
              </a:spcBef>
              <a:spcAft>
                <a:spcPts val="0"/>
              </a:spcAft>
            </a:pPr>
            <a:r>
              <a:rPr lang="en-US" sz="2800">
                <a:solidFill>
                  <a:schemeClr val="tx2"/>
                </a:solidFill>
                <a:latin typeface="Open Sans" panose="020B0606030504020204" pitchFamily="34" charset="0"/>
                <a:ea typeface="Open Sans" panose="020B0606030504020204" pitchFamily="34" charset="0"/>
                <a:cs typeface="Open Sans" panose="020B0606030504020204" pitchFamily="34" charset="0"/>
              </a:rPr>
              <a:t>Supporting Entities</a:t>
            </a:r>
          </a:p>
          <a:p>
            <a:pPr algn="ctr" hangingPunct="0">
              <a:lnSpc>
                <a:spcPct val="100000"/>
              </a:lnSpc>
              <a:spcAft>
                <a:spcPts val="0"/>
              </a:spcAft>
            </a:pPr>
            <a:endParaRPr lang="en-US" sz="1000" b="1">
              <a:solidFill>
                <a:schemeClr val="tx2"/>
              </a:solidFill>
              <a:latin typeface="Open Sans"/>
              <a:cs typeface="Open Sans"/>
            </a:endParaRPr>
          </a:p>
          <a:p>
            <a:pPr>
              <a:lnSpc>
                <a:spcPct val="150000"/>
              </a:lnSpc>
              <a:spcAft>
                <a:spcPts val="0"/>
              </a:spcAft>
              <a:buClr>
                <a:srgbClr val="FFFFFF"/>
              </a:buClr>
            </a:pPr>
            <a:r>
              <a:rPr lang="en-US" sz="1800">
                <a:solidFill>
                  <a:schemeClr val="tx2"/>
                </a:solidFill>
                <a:latin typeface="Open Sans"/>
                <a:cs typeface="Open Sans"/>
              </a:rPr>
              <a:t>Conference Advisory Committee</a:t>
            </a:r>
          </a:p>
          <a:p>
            <a:pPr>
              <a:lnSpc>
                <a:spcPct val="150000"/>
              </a:lnSpc>
              <a:spcAft>
                <a:spcPts val="0"/>
              </a:spcAft>
              <a:buClr>
                <a:srgbClr val="FFFFFF"/>
              </a:buClr>
            </a:pPr>
            <a:r>
              <a:rPr lang="en-US" sz="1800">
                <a:solidFill>
                  <a:schemeClr val="tx2"/>
                </a:solidFill>
                <a:latin typeface="Open Sans"/>
                <a:cs typeface="Open Sans"/>
              </a:rPr>
              <a:t>Standards &amp; Practices Department</a:t>
            </a:r>
          </a:p>
          <a:p>
            <a:pPr>
              <a:lnSpc>
                <a:spcPct val="150000"/>
              </a:lnSpc>
              <a:spcAft>
                <a:spcPts val="0"/>
              </a:spcAft>
              <a:buClr>
                <a:srgbClr val="FFFFFF"/>
              </a:buClr>
            </a:pPr>
            <a:r>
              <a:rPr lang="en-US" sz="1800">
                <a:solidFill>
                  <a:schemeClr val="tx2"/>
                </a:solidFill>
                <a:latin typeface="Open Sans"/>
                <a:cs typeface="Open Sans"/>
              </a:rPr>
              <a:t>Certification Commission</a:t>
            </a:r>
          </a:p>
          <a:p>
            <a:pPr>
              <a:spcAft>
                <a:spcPts val="1800"/>
              </a:spcAft>
              <a:buClr>
                <a:srgbClr val="FFFFFF"/>
              </a:buClr>
            </a:pPr>
            <a:endParaRPr sz="1800" b="1">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22" name="Straight Connector 21">
            <a:extLst>
              <a:ext uri="{FF2B5EF4-FFF2-40B4-BE49-F238E27FC236}">
                <a16:creationId xmlns:a16="http://schemas.microsoft.com/office/drawing/2014/main" id="{D2A95F13-8127-F454-9381-03AE503147A4}"/>
              </a:ext>
            </a:extLst>
          </p:cNvPr>
          <p:cNvCxnSpPr/>
          <p:nvPr/>
        </p:nvCxnSpPr>
        <p:spPr>
          <a:xfrm>
            <a:off x="-193040" y="2712720"/>
            <a:ext cx="12466320" cy="0"/>
          </a:xfrm>
          <a:prstGeom prst="line">
            <a:avLst/>
          </a:prstGeom>
          <a:ln w="889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EDF54209-633F-9DC6-9E86-D62847ADC0F3}"/>
              </a:ext>
            </a:extLst>
          </p:cNvPr>
          <p:cNvGrpSpPr/>
          <p:nvPr/>
        </p:nvGrpSpPr>
        <p:grpSpPr>
          <a:xfrm>
            <a:off x="-3108960" y="3167353"/>
            <a:ext cx="3566160" cy="127053"/>
            <a:chOff x="-152400" y="3207993"/>
            <a:chExt cx="3566160" cy="127053"/>
          </a:xfrm>
          <a:solidFill>
            <a:schemeClr val="tx2"/>
          </a:solidFill>
        </p:grpSpPr>
        <p:cxnSp>
          <p:nvCxnSpPr>
            <p:cNvPr id="24" name="Straight Connector 23">
              <a:extLst>
                <a:ext uri="{FF2B5EF4-FFF2-40B4-BE49-F238E27FC236}">
                  <a16:creationId xmlns:a16="http://schemas.microsoft.com/office/drawing/2014/main" id="{5E0D8D2E-0C22-C8DC-66D1-A3C750DE411D}"/>
                </a:ext>
              </a:extLst>
            </p:cNvPr>
            <p:cNvCxnSpPr/>
            <p:nvPr/>
          </p:nvCxnSpPr>
          <p:spPr>
            <a:xfrm>
              <a:off x="-152400" y="3271520"/>
              <a:ext cx="3566160" cy="0"/>
            </a:xfrm>
            <a:prstGeom prst="line">
              <a:avLst/>
            </a:prstGeom>
            <a:grpFill/>
            <a:ln>
              <a:solidFill>
                <a:schemeClr val="tx2"/>
              </a:solidFill>
            </a:ln>
          </p:spPr>
          <p:style>
            <a:lnRef idx="3">
              <a:schemeClr val="accent3"/>
            </a:lnRef>
            <a:fillRef idx="0">
              <a:schemeClr val="accent3"/>
            </a:fillRef>
            <a:effectRef idx="2">
              <a:schemeClr val="accent3"/>
            </a:effectRef>
            <a:fontRef idx="minor">
              <a:schemeClr val="tx1"/>
            </a:fontRef>
          </p:style>
        </p:cxnSp>
        <p:sp>
          <p:nvSpPr>
            <p:cNvPr id="25" name="Oval 24">
              <a:extLst>
                <a:ext uri="{FF2B5EF4-FFF2-40B4-BE49-F238E27FC236}">
                  <a16:creationId xmlns:a16="http://schemas.microsoft.com/office/drawing/2014/main" id="{DCDECDDE-8BD8-87B6-1D82-4B4705CDAE17}"/>
                </a:ext>
              </a:extLst>
            </p:cNvPr>
            <p:cNvSpPr/>
            <p:nvPr/>
          </p:nvSpPr>
          <p:spPr>
            <a:xfrm>
              <a:off x="3271520" y="3207993"/>
              <a:ext cx="142240" cy="127053"/>
            </a:xfrm>
            <a:prstGeom prst="ellipse">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04201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IRA"/>
        <p:cNvGrpSpPr/>
        <p:nvPr/>
      </p:nvGrpSpPr>
      <p:grpSpPr>
        <a:xfrm>
          <a:off x="0" y="0"/>
          <a:ext cx="0" cy="0"/>
          <a:chOff x="0" y="0"/>
          <a:chExt cx="0" cy="0"/>
        </a:xfrm>
      </p:grpSpPr>
      <p:pic>
        <p:nvPicPr>
          <p:cNvPr id="18" name="Picture 17" descr="A picture containing web&#10;&#10;Description automatically generated">
            <a:extLst>
              <a:ext uri="{FF2B5EF4-FFF2-40B4-BE49-F238E27FC236}">
                <a16:creationId xmlns:a16="http://schemas.microsoft.com/office/drawing/2014/main" id="{3DDC2E24-0A7A-C651-F0A7-96D714F6B81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282"/>
            <a:ext cx="12191980" cy="6856718"/>
          </a:xfrm>
          <a:prstGeom prst="rect">
            <a:avLst/>
          </a:prstGeom>
        </p:spPr>
      </p:pic>
      <p:sp>
        <p:nvSpPr>
          <p:cNvPr id="6" name="Body text copy"/>
          <p:cNvSpPr/>
          <p:nvPr/>
        </p:nvSpPr>
        <p:spPr>
          <a:xfrm>
            <a:off x="579120" y="579121"/>
            <a:ext cx="11853234" cy="843280"/>
          </a:xfrm>
          <a:prstGeom prst="rect">
            <a:avLst/>
          </a:prstGeom>
        </p:spPr>
        <p:txBody>
          <a:bodyPr spcFirstLastPara="0" lIns="89253" tIns="89253" rIns="89253" bIns="0" anchor="t"/>
          <a:lstStyle/>
          <a:p>
            <a:pPr hangingPunct="0">
              <a:lnSpc>
                <a:spcPct val="100000"/>
              </a:lnSpc>
            </a:pPr>
            <a:r>
              <a:rPr lang="en-US" sz="4000" b="1">
                <a:solidFill>
                  <a:schemeClr val="accent2"/>
                </a:solidFill>
                <a:latin typeface="Montserrat SemiBold" panose="00000700000000000000" pitchFamily="50" charset="0"/>
                <a:ea typeface="Open Sans" panose="020B0606030504020204" pitchFamily="34" charset="0"/>
                <a:cs typeface="Open Sans" panose="020B0606030504020204" pitchFamily="34" charset="0"/>
              </a:rPr>
              <a:t>Innovation Insights</a:t>
            </a:r>
            <a:endParaRPr sz="4000" b="1">
              <a:solidFill>
                <a:schemeClr val="accent2"/>
              </a:solidFill>
              <a:latin typeface="Montserrat SemiBold" panose="00000700000000000000" pitchFamily="50" charset="0"/>
              <a:ea typeface="Open Sans" panose="020B0606030504020204" pitchFamily="34" charset="0"/>
              <a:cs typeface="Open Sans" panose="020B0606030504020204" pitchFamily="34" charset="0"/>
            </a:endParaRPr>
          </a:p>
        </p:txBody>
      </p:sp>
      <p:sp>
        <p:nvSpPr>
          <p:cNvPr id="13" name="Rectangle 12">
            <a:extLst>
              <a:ext uri="{FF2B5EF4-FFF2-40B4-BE49-F238E27FC236}">
                <a16:creationId xmlns:a16="http://schemas.microsoft.com/office/drawing/2014/main" id="{A94173DD-FFF4-FA1E-C347-812979A803D4}"/>
              </a:ext>
            </a:extLst>
          </p:cNvPr>
          <p:cNvSpPr/>
          <p:nvPr/>
        </p:nvSpPr>
        <p:spPr>
          <a:xfrm>
            <a:off x="-91440" y="3352800"/>
            <a:ext cx="12523794" cy="3553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Body text copy"/>
          <p:cNvSpPr/>
          <p:nvPr/>
        </p:nvSpPr>
        <p:spPr>
          <a:xfrm>
            <a:off x="579120" y="1470672"/>
            <a:ext cx="11805940" cy="1165656"/>
          </a:xfrm>
          <a:prstGeom prst="rect">
            <a:avLst/>
          </a:prstGeom>
        </p:spPr>
        <p:txBody>
          <a:bodyPr spcFirstLastPara="0" lIns="89253" tIns="89253" rIns="89253" bIns="0" anchor="t"/>
          <a:lstStyle/>
          <a:p>
            <a:pPr hangingPunct="0">
              <a:lnSpc>
                <a:spcPct val="100000"/>
              </a:lnSpc>
            </a:pPr>
            <a:r>
              <a:rPr lang="en-US" sz="2800">
                <a:solidFill>
                  <a:schemeClr val="bg1"/>
                </a:solidFill>
                <a:latin typeface="Open Sans" panose="020B0606030504020204" pitchFamily="34" charset="0"/>
                <a:ea typeface="Open Sans" panose="020B0606030504020204" pitchFamily="34" charset="0"/>
                <a:cs typeface="Open Sans" panose="020B0606030504020204" pitchFamily="34" charset="0"/>
              </a:rPr>
              <a:t>Proactively identify and foster evolving and emerging technology, processes, and business practices related to ISA’s mission. </a:t>
            </a:r>
          </a:p>
        </p:txBody>
      </p:sp>
      <p:sp>
        <p:nvSpPr>
          <p:cNvPr id="9" name="text 3"/>
          <p:cNvSpPr/>
          <p:nvPr/>
        </p:nvSpPr>
        <p:spPr>
          <a:xfrm>
            <a:off x="579120" y="3550920"/>
            <a:ext cx="7010400" cy="3112759"/>
          </a:xfrm>
          <a:prstGeom prst="rect">
            <a:avLst/>
          </a:prstGeom>
        </p:spPr>
        <p:txBody>
          <a:bodyPr spcFirstLastPara="0" lIns="89253" tIns="89253" rIns="89253" bIns="0" anchor="t"/>
          <a:lstStyle/>
          <a:p>
            <a:pPr defTabSz="856793" eaLnBrk="1" fontAlgn="auto">
              <a:spcBef>
                <a:spcPts val="0"/>
              </a:spcBef>
              <a:spcAft>
                <a:spcPts val="0"/>
              </a:spcAft>
            </a:pPr>
            <a:r>
              <a:rPr lang="en-US" sz="2800">
                <a:solidFill>
                  <a:schemeClr val="tx2"/>
                </a:solidFill>
                <a:latin typeface="Open Sans" panose="020B0606030504020204" pitchFamily="34" charset="0"/>
                <a:ea typeface="Open Sans" panose="020B0606030504020204" pitchFamily="34" charset="0"/>
                <a:cs typeface="Open Sans" panose="020B0606030504020204" pitchFamily="34" charset="0"/>
              </a:rPr>
              <a:t>2023 Key Results</a:t>
            </a:r>
          </a:p>
          <a:p>
            <a:pPr algn="ctr" hangingPunct="0">
              <a:lnSpc>
                <a:spcPct val="100000"/>
              </a:lnSpc>
            </a:pPr>
            <a:endParaRPr sz="1000" b="1">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a:lnSpc>
                <a:spcPct val="150000"/>
              </a:lnSpc>
              <a:spcAft>
                <a:spcPts val="1800"/>
              </a:spcAft>
              <a:buClr>
                <a:srgbClr val="FFFFFF"/>
              </a:buClr>
            </a:pPr>
            <a:r>
              <a:rPr lang="en-US" sz="1800">
                <a:solidFill>
                  <a:schemeClr val="tx2"/>
                </a:solidFill>
                <a:latin typeface="Open Sans" panose="020B0606030504020204" pitchFamily="34" charset="0"/>
                <a:ea typeface="Open Sans" panose="020B0606030504020204" pitchFamily="34" charset="0"/>
                <a:cs typeface="Open Sans" panose="020B0606030504020204" pitchFamily="34" charset="0"/>
              </a:rPr>
              <a:t>Develop and publish 3 position papers on emerging topics related to automation.</a:t>
            </a:r>
          </a:p>
          <a:p>
            <a:pPr>
              <a:lnSpc>
                <a:spcPct val="150000"/>
              </a:lnSpc>
              <a:spcAft>
                <a:spcPts val="1800"/>
              </a:spcAft>
              <a:buClr>
                <a:srgbClr val="FFFFFF"/>
              </a:buClr>
            </a:pPr>
            <a:r>
              <a:rPr lang="en-US" sz="1800">
                <a:solidFill>
                  <a:schemeClr val="tx2"/>
                </a:solidFill>
                <a:latin typeface="Open Sans" panose="020B0606030504020204" pitchFamily="34" charset="0"/>
                <a:ea typeface="Open Sans" panose="020B0606030504020204" pitchFamily="34" charset="0"/>
                <a:cs typeface="Open Sans" panose="020B0606030504020204" pitchFamily="34" charset="0"/>
              </a:rPr>
              <a:t>Have ISA position papers cited in 5 or more third-party publications.</a:t>
            </a:r>
            <a:endParaRPr sz="1800" b="1">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text 3">
            <a:extLst>
              <a:ext uri="{FF2B5EF4-FFF2-40B4-BE49-F238E27FC236}">
                <a16:creationId xmlns:a16="http://schemas.microsoft.com/office/drawing/2014/main" id="{C2B6B741-D5A5-5AF6-C0C7-C2589F714801}"/>
              </a:ext>
            </a:extLst>
          </p:cNvPr>
          <p:cNvSpPr/>
          <p:nvPr/>
        </p:nvSpPr>
        <p:spPr>
          <a:xfrm>
            <a:off x="7276605" y="5177959"/>
            <a:ext cx="5155749" cy="1607656"/>
          </a:xfrm>
          <a:prstGeom prst="rect">
            <a:avLst/>
          </a:prstGeom>
        </p:spPr>
        <p:txBody>
          <a:bodyPr spcFirstLastPara="0" lIns="89253" tIns="89253" rIns="89253" bIns="0" anchor="t"/>
          <a:lstStyle/>
          <a:p>
            <a:pPr hangingPunct="0">
              <a:lnSpc>
                <a:spcPct val="100000"/>
              </a:lnSpc>
              <a:spcAft>
                <a:spcPts val="0"/>
              </a:spcAft>
            </a:pPr>
            <a:endParaRPr sz="1800" b="1">
              <a:solidFill>
                <a:srgbClr val="FFFFFF"/>
              </a:solidFill>
              <a:latin typeface="Open Sans"/>
              <a:cs typeface="Open Sans"/>
            </a:endParaRPr>
          </a:p>
        </p:txBody>
      </p:sp>
      <p:sp>
        <p:nvSpPr>
          <p:cNvPr id="20" name="text 3">
            <a:extLst>
              <a:ext uri="{FF2B5EF4-FFF2-40B4-BE49-F238E27FC236}">
                <a16:creationId xmlns:a16="http://schemas.microsoft.com/office/drawing/2014/main" id="{0B9F8A31-42C5-D95C-0ACB-8F25DA39DF0E}"/>
              </a:ext>
            </a:extLst>
          </p:cNvPr>
          <p:cNvSpPr/>
          <p:nvPr/>
        </p:nvSpPr>
        <p:spPr>
          <a:xfrm>
            <a:off x="7680980" y="3550921"/>
            <a:ext cx="4385783" cy="3012440"/>
          </a:xfrm>
          <a:prstGeom prst="rect">
            <a:avLst/>
          </a:prstGeom>
        </p:spPr>
        <p:txBody>
          <a:bodyPr spcFirstLastPara="0" lIns="89253" tIns="89253" rIns="89253" bIns="0" anchor="t"/>
          <a:lstStyle/>
          <a:p>
            <a:pPr defTabSz="856793" eaLnBrk="1" fontAlgn="auto">
              <a:spcBef>
                <a:spcPts val="0"/>
              </a:spcBef>
              <a:spcAft>
                <a:spcPts val="0"/>
              </a:spcAft>
            </a:pPr>
            <a:r>
              <a:rPr lang="en-US" sz="2800">
                <a:solidFill>
                  <a:schemeClr val="tx2"/>
                </a:solidFill>
                <a:latin typeface="Open Sans" panose="020B0606030504020204" pitchFamily="34" charset="0"/>
                <a:ea typeface="Open Sans" panose="020B0606030504020204" pitchFamily="34" charset="0"/>
                <a:cs typeface="Open Sans" panose="020B0606030504020204" pitchFamily="34" charset="0"/>
              </a:rPr>
              <a:t>Supporting Entities</a:t>
            </a:r>
          </a:p>
          <a:p>
            <a:pPr algn="ctr" hangingPunct="0">
              <a:lnSpc>
                <a:spcPct val="100000"/>
              </a:lnSpc>
              <a:spcAft>
                <a:spcPts val="0"/>
              </a:spcAft>
            </a:pPr>
            <a:endParaRPr lang="en-US" sz="1000" b="1">
              <a:solidFill>
                <a:schemeClr val="tx2"/>
              </a:solidFill>
              <a:latin typeface="Open Sans"/>
              <a:cs typeface="Open Sans"/>
            </a:endParaRPr>
          </a:p>
          <a:p>
            <a:pPr>
              <a:lnSpc>
                <a:spcPct val="150000"/>
              </a:lnSpc>
              <a:spcAft>
                <a:spcPts val="0"/>
              </a:spcAft>
              <a:buClr>
                <a:srgbClr val="FFFFFF"/>
              </a:buClr>
            </a:pPr>
            <a:r>
              <a:rPr lang="en-US" sz="1800">
                <a:solidFill>
                  <a:schemeClr val="tx2"/>
                </a:solidFill>
                <a:latin typeface="Open Sans"/>
                <a:cs typeface="Open Sans"/>
              </a:rPr>
              <a:t>Content Steering Committee</a:t>
            </a:r>
          </a:p>
          <a:p>
            <a:pPr>
              <a:lnSpc>
                <a:spcPct val="150000"/>
              </a:lnSpc>
              <a:spcAft>
                <a:spcPts val="0"/>
              </a:spcAft>
              <a:buClr>
                <a:srgbClr val="FFFFFF"/>
              </a:buClr>
            </a:pPr>
            <a:r>
              <a:rPr lang="en-US" sz="1800">
                <a:solidFill>
                  <a:schemeClr val="tx2"/>
                </a:solidFill>
                <a:latin typeface="Open Sans"/>
                <a:cs typeface="Open Sans"/>
              </a:rPr>
              <a:t>Publications Department</a:t>
            </a:r>
          </a:p>
          <a:p>
            <a:pPr>
              <a:lnSpc>
                <a:spcPct val="150000"/>
              </a:lnSpc>
              <a:spcAft>
                <a:spcPts val="0"/>
              </a:spcAft>
              <a:buClr>
                <a:srgbClr val="FFFFFF"/>
              </a:buClr>
            </a:pPr>
            <a:r>
              <a:rPr lang="en-US" sz="1800">
                <a:solidFill>
                  <a:schemeClr val="tx2"/>
                </a:solidFill>
                <a:latin typeface="Open Sans"/>
                <a:cs typeface="Open Sans"/>
              </a:rPr>
              <a:t>Technology Search Committee</a:t>
            </a:r>
          </a:p>
          <a:p>
            <a:pPr>
              <a:lnSpc>
                <a:spcPct val="150000"/>
              </a:lnSpc>
              <a:spcAft>
                <a:spcPts val="0"/>
              </a:spcAft>
              <a:buClr>
                <a:srgbClr val="FFFFFF"/>
              </a:buClr>
            </a:pPr>
            <a:r>
              <a:rPr lang="en-US" sz="1800">
                <a:solidFill>
                  <a:schemeClr val="tx2"/>
                </a:solidFill>
                <a:latin typeface="Open Sans"/>
                <a:cs typeface="Open Sans"/>
              </a:rPr>
              <a:t>Technical Assembly</a:t>
            </a:r>
          </a:p>
          <a:p>
            <a:pPr>
              <a:spcAft>
                <a:spcPts val="1800"/>
              </a:spcAft>
              <a:buClr>
                <a:srgbClr val="FFFFFF"/>
              </a:buClr>
            </a:pPr>
            <a:endParaRPr sz="1800" b="1">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22" name="Straight Connector 21">
            <a:extLst>
              <a:ext uri="{FF2B5EF4-FFF2-40B4-BE49-F238E27FC236}">
                <a16:creationId xmlns:a16="http://schemas.microsoft.com/office/drawing/2014/main" id="{D2A95F13-8127-F454-9381-03AE503147A4}"/>
              </a:ext>
            </a:extLst>
          </p:cNvPr>
          <p:cNvCxnSpPr/>
          <p:nvPr/>
        </p:nvCxnSpPr>
        <p:spPr>
          <a:xfrm>
            <a:off x="-193040" y="3332480"/>
            <a:ext cx="12466320" cy="0"/>
          </a:xfrm>
          <a:prstGeom prst="line">
            <a:avLst/>
          </a:prstGeom>
          <a:ln w="889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25BC9CE8-D15A-4148-0F27-65B1887FA89C}"/>
              </a:ext>
            </a:extLst>
          </p:cNvPr>
          <p:cNvGrpSpPr/>
          <p:nvPr/>
        </p:nvGrpSpPr>
        <p:grpSpPr>
          <a:xfrm>
            <a:off x="-3108960" y="3766793"/>
            <a:ext cx="3566160" cy="127053"/>
            <a:chOff x="-152400" y="3207993"/>
            <a:chExt cx="3566160" cy="127053"/>
          </a:xfrm>
          <a:solidFill>
            <a:schemeClr val="accent2"/>
          </a:solidFill>
        </p:grpSpPr>
        <p:cxnSp>
          <p:nvCxnSpPr>
            <p:cNvPr id="3" name="Straight Connector 2">
              <a:extLst>
                <a:ext uri="{FF2B5EF4-FFF2-40B4-BE49-F238E27FC236}">
                  <a16:creationId xmlns:a16="http://schemas.microsoft.com/office/drawing/2014/main" id="{16B37DF8-A84F-A6EA-F885-F60EC803910F}"/>
                </a:ext>
              </a:extLst>
            </p:cNvPr>
            <p:cNvCxnSpPr/>
            <p:nvPr/>
          </p:nvCxnSpPr>
          <p:spPr>
            <a:xfrm>
              <a:off x="-152400" y="3271520"/>
              <a:ext cx="3566160" cy="0"/>
            </a:xfrm>
            <a:prstGeom prst="line">
              <a:avLst/>
            </a:prstGeom>
            <a:grpFill/>
            <a:ln>
              <a:solidFill>
                <a:schemeClr val="accent2"/>
              </a:solidFill>
            </a:ln>
          </p:spPr>
          <p:style>
            <a:lnRef idx="3">
              <a:schemeClr val="accent3"/>
            </a:lnRef>
            <a:fillRef idx="0">
              <a:schemeClr val="accent3"/>
            </a:fillRef>
            <a:effectRef idx="2">
              <a:schemeClr val="accent3"/>
            </a:effectRef>
            <a:fontRef idx="minor">
              <a:schemeClr val="tx1"/>
            </a:fontRef>
          </p:style>
        </p:cxnSp>
        <p:sp>
          <p:nvSpPr>
            <p:cNvPr id="4" name="Oval 3">
              <a:extLst>
                <a:ext uri="{FF2B5EF4-FFF2-40B4-BE49-F238E27FC236}">
                  <a16:creationId xmlns:a16="http://schemas.microsoft.com/office/drawing/2014/main" id="{44207CA0-980C-9FA3-D43D-7007F52A7AA2}"/>
                </a:ext>
              </a:extLst>
            </p:cNvPr>
            <p:cNvSpPr/>
            <p:nvPr/>
          </p:nvSpPr>
          <p:spPr>
            <a:xfrm>
              <a:off x="3271520" y="3207993"/>
              <a:ext cx="142240" cy="12705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27800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IRA"/>
        <p:cNvGrpSpPr/>
        <p:nvPr/>
      </p:nvGrpSpPr>
      <p:grpSpPr>
        <a:xfrm>
          <a:off x="0" y="0"/>
          <a:ext cx="0" cy="0"/>
          <a:chOff x="0" y="0"/>
          <a:chExt cx="0" cy="0"/>
        </a:xfrm>
      </p:grpSpPr>
      <p:pic>
        <p:nvPicPr>
          <p:cNvPr id="18" name="Picture 17" descr="A picture containing web&#10;&#10;Description automatically generated">
            <a:extLst>
              <a:ext uri="{FF2B5EF4-FFF2-40B4-BE49-F238E27FC236}">
                <a16:creationId xmlns:a16="http://schemas.microsoft.com/office/drawing/2014/main" id="{3DDC2E24-0A7A-C651-F0A7-96D714F6B81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282"/>
            <a:ext cx="12191980" cy="6856718"/>
          </a:xfrm>
          <a:prstGeom prst="rect">
            <a:avLst/>
          </a:prstGeom>
        </p:spPr>
      </p:pic>
      <p:sp>
        <p:nvSpPr>
          <p:cNvPr id="6" name="Body text copy"/>
          <p:cNvSpPr/>
          <p:nvPr/>
        </p:nvSpPr>
        <p:spPr>
          <a:xfrm>
            <a:off x="579120" y="579121"/>
            <a:ext cx="11853234" cy="843280"/>
          </a:xfrm>
          <a:prstGeom prst="rect">
            <a:avLst/>
          </a:prstGeom>
        </p:spPr>
        <p:txBody>
          <a:bodyPr spcFirstLastPara="0" lIns="89253" tIns="89253" rIns="89253" bIns="0" anchor="t"/>
          <a:lstStyle/>
          <a:p>
            <a:pPr hangingPunct="0">
              <a:lnSpc>
                <a:spcPct val="100000"/>
              </a:lnSpc>
            </a:pPr>
            <a:r>
              <a:rPr lang="en-US" sz="4000" b="1">
                <a:solidFill>
                  <a:schemeClr val="accent6"/>
                </a:solidFill>
                <a:latin typeface="Montserrat SemiBold" panose="00000700000000000000" pitchFamily="50" charset="0"/>
                <a:ea typeface="Open Sans" panose="020B0606030504020204" pitchFamily="34" charset="0"/>
                <a:cs typeface="Open Sans" panose="020B0606030504020204" pitchFamily="34" charset="0"/>
              </a:rPr>
              <a:t>Vibrant Community</a:t>
            </a:r>
            <a:endParaRPr sz="4000" b="1">
              <a:solidFill>
                <a:schemeClr val="accent6"/>
              </a:solidFill>
              <a:latin typeface="Montserrat SemiBold" panose="00000700000000000000" pitchFamily="50" charset="0"/>
              <a:ea typeface="Open Sans" panose="020B0606030504020204" pitchFamily="34" charset="0"/>
              <a:cs typeface="Open Sans" panose="020B0606030504020204" pitchFamily="34" charset="0"/>
            </a:endParaRPr>
          </a:p>
        </p:txBody>
      </p:sp>
      <p:sp>
        <p:nvSpPr>
          <p:cNvPr id="13" name="Rectangle 12">
            <a:extLst>
              <a:ext uri="{FF2B5EF4-FFF2-40B4-BE49-F238E27FC236}">
                <a16:creationId xmlns:a16="http://schemas.microsoft.com/office/drawing/2014/main" id="{A94173DD-FFF4-FA1E-C347-812979A803D4}"/>
              </a:ext>
            </a:extLst>
          </p:cNvPr>
          <p:cNvSpPr/>
          <p:nvPr/>
        </p:nvSpPr>
        <p:spPr>
          <a:xfrm>
            <a:off x="-91440" y="3352800"/>
            <a:ext cx="12523794" cy="350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Body text copy"/>
          <p:cNvSpPr/>
          <p:nvPr/>
        </p:nvSpPr>
        <p:spPr>
          <a:xfrm>
            <a:off x="579120" y="1490992"/>
            <a:ext cx="11805940" cy="1165656"/>
          </a:xfrm>
          <a:prstGeom prst="rect">
            <a:avLst/>
          </a:prstGeom>
        </p:spPr>
        <p:txBody>
          <a:bodyPr spcFirstLastPara="0" lIns="89253" tIns="89253" rIns="89253" bIns="0" anchor="t"/>
          <a:lstStyle/>
          <a:p>
            <a:pPr hangingPunct="0">
              <a:lnSpc>
                <a:spcPct val="100000"/>
              </a:lnSpc>
            </a:pPr>
            <a:r>
              <a:rPr lang="en-US" sz="2800">
                <a:solidFill>
                  <a:schemeClr val="bg1"/>
                </a:solidFill>
                <a:latin typeface="Open Sans" panose="020B0606030504020204" pitchFamily="34" charset="0"/>
                <a:ea typeface="Open Sans" panose="020B0606030504020204" pitchFamily="34" charset="0"/>
                <a:cs typeface="Open Sans" panose="020B0606030504020204" pitchFamily="34" charset="0"/>
              </a:rPr>
              <a:t>Grow a consciously inclusive community to enable </a:t>
            </a:r>
            <a:br>
              <a:rPr lang="en-US" sz="280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2800">
                <a:solidFill>
                  <a:schemeClr val="bg1"/>
                </a:solidFill>
                <a:latin typeface="Open Sans" panose="020B0606030504020204" pitchFamily="34" charset="0"/>
                <a:ea typeface="Open Sans" panose="020B0606030504020204" pitchFamily="34" charset="0"/>
                <a:cs typeface="Open Sans" panose="020B0606030504020204" pitchFamily="34" charset="0"/>
              </a:rPr>
              <a:t>collaboration and foster the development of leadership skills.</a:t>
            </a:r>
          </a:p>
        </p:txBody>
      </p:sp>
      <p:sp>
        <p:nvSpPr>
          <p:cNvPr id="9" name="text 3"/>
          <p:cNvSpPr/>
          <p:nvPr/>
        </p:nvSpPr>
        <p:spPr>
          <a:xfrm>
            <a:off x="579120" y="3550921"/>
            <a:ext cx="7010400" cy="2971800"/>
          </a:xfrm>
          <a:prstGeom prst="rect">
            <a:avLst/>
          </a:prstGeom>
        </p:spPr>
        <p:txBody>
          <a:bodyPr spcFirstLastPara="0" lIns="89253" tIns="89253" rIns="89253" bIns="0" anchor="t"/>
          <a:lstStyle/>
          <a:p>
            <a:pPr defTabSz="856793" eaLnBrk="1" fontAlgn="auto">
              <a:spcBef>
                <a:spcPts val="0"/>
              </a:spcBef>
              <a:spcAft>
                <a:spcPts val="0"/>
              </a:spcAft>
            </a:pPr>
            <a:r>
              <a:rPr lang="en-US" sz="2800" dirty="0">
                <a:solidFill>
                  <a:schemeClr val="tx2"/>
                </a:solidFill>
                <a:latin typeface="Open Sans"/>
                <a:ea typeface="Open Sans"/>
                <a:cs typeface="Open Sans"/>
              </a:rPr>
              <a:t>2023 Key Results</a:t>
            </a:r>
          </a:p>
          <a:p>
            <a:pPr algn="ctr" hangingPunct="0">
              <a:lnSpc>
                <a:spcPct val="100000"/>
              </a:lnSpc>
            </a:pPr>
            <a:endParaRPr sz="1000" b="1">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a:lnSpc>
                <a:spcPct val="150000"/>
              </a:lnSpc>
              <a:spcAft>
                <a:spcPts val="1800"/>
              </a:spcAft>
              <a:buClr>
                <a:srgbClr val="FFFFFF"/>
              </a:buClr>
            </a:pPr>
            <a:r>
              <a:rPr lang="en-US" dirty="0">
                <a:solidFill>
                  <a:schemeClr val="tx2"/>
                </a:solidFill>
                <a:latin typeface="Open Sans"/>
                <a:ea typeface="Open Sans"/>
                <a:cs typeface="Open Sans"/>
              </a:rPr>
              <a:t>13%</a:t>
            </a:r>
            <a:r>
              <a:rPr lang="en-US" sz="1800" dirty="0">
                <a:solidFill>
                  <a:schemeClr val="tx2"/>
                </a:solidFill>
                <a:latin typeface="Open Sans"/>
                <a:ea typeface="Open Sans"/>
                <a:cs typeface="Open Sans"/>
              </a:rPr>
              <a:t> growth in membership.</a:t>
            </a:r>
          </a:p>
          <a:p>
            <a:pPr>
              <a:lnSpc>
                <a:spcPct val="150000"/>
              </a:lnSpc>
              <a:spcAft>
                <a:spcPts val="1800"/>
              </a:spcAft>
              <a:buClr>
                <a:srgbClr val="FFFFFF"/>
              </a:buClr>
            </a:pPr>
            <a:r>
              <a:rPr lang="en-US" dirty="0">
                <a:solidFill>
                  <a:schemeClr val="tx2"/>
                </a:solidFill>
                <a:latin typeface="Open Sans"/>
                <a:ea typeface="Open Sans"/>
                <a:cs typeface="Open Sans"/>
              </a:rPr>
              <a:t>2% growth in engagement on LinkedIn.</a:t>
            </a:r>
          </a:p>
          <a:p>
            <a:pPr>
              <a:lnSpc>
                <a:spcPct val="150000"/>
              </a:lnSpc>
              <a:spcAft>
                <a:spcPts val="1800"/>
              </a:spcAft>
              <a:buClr>
                <a:srgbClr val="FFFFFF"/>
              </a:buClr>
            </a:pPr>
            <a:r>
              <a:rPr lang="en-US" dirty="0">
                <a:solidFill>
                  <a:schemeClr val="tx2"/>
                </a:solidFill>
                <a:latin typeface="Open Sans"/>
                <a:ea typeface="Open Sans"/>
                <a:cs typeface="Open Sans"/>
              </a:rPr>
              <a:t>Launch leader training curriculum.</a:t>
            </a:r>
          </a:p>
        </p:txBody>
      </p:sp>
      <p:sp>
        <p:nvSpPr>
          <p:cNvPr id="10" name="text 3">
            <a:extLst>
              <a:ext uri="{FF2B5EF4-FFF2-40B4-BE49-F238E27FC236}">
                <a16:creationId xmlns:a16="http://schemas.microsoft.com/office/drawing/2014/main" id="{C2B6B741-D5A5-5AF6-C0C7-C2589F714801}"/>
              </a:ext>
            </a:extLst>
          </p:cNvPr>
          <p:cNvSpPr/>
          <p:nvPr/>
        </p:nvSpPr>
        <p:spPr>
          <a:xfrm>
            <a:off x="7276605" y="5177959"/>
            <a:ext cx="5155749" cy="1607656"/>
          </a:xfrm>
          <a:prstGeom prst="rect">
            <a:avLst/>
          </a:prstGeom>
        </p:spPr>
        <p:txBody>
          <a:bodyPr spcFirstLastPara="0" lIns="89253" tIns="89253" rIns="89253" bIns="0" anchor="t"/>
          <a:lstStyle/>
          <a:p>
            <a:pPr hangingPunct="0">
              <a:lnSpc>
                <a:spcPct val="100000"/>
              </a:lnSpc>
              <a:spcAft>
                <a:spcPts val="0"/>
              </a:spcAft>
            </a:pPr>
            <a:endParaRPr sz="1800" b="1">
              <a:solidFill>
                <a:srgbClr val="FFFFFF"/>
              </a:solidFill>
              <a:latin typeface="Open Sans"/>
              <a:cs typeface="Open Sans"/>
            </a:endParaRPr>
          </a:p>
        </p:txBody>
      </p:sp>
      <p:sp>
        <p:nvSpPr>
          <p:cNvPr id="20" name="text 3">
            <a:extLst>
              <a:ext uri="{FF2B5EF4-FFF2-40B4-BE49-F238E27FC236}">
                <a16:creationId xmlns:a16="http://schemas.microsoft.com/office/drawing/2014/main" id="{0B9F8A31-42C5-D95C-0ACB-8F25DA39DF0E}"/>
              </a:ext>
            </a:extLst>
          </p:cNvPr>
          <p:cNvSpPr/>
          <p:nvPr/>
        </p:nvSpPr>
        <p:spPr>
          <a:xfrm>
            <a:off x="7680980" y="3550921"/>
            <a:ext cx="4385783" cy="2870200"/>
          </a:xfrm>
          <a:prstGeom prst="rect">
            <a:avLst/>
          </a:prstGeom>
        </p:spPr>
        <p:txBody>
          <a:bodyPr spcFirstLastPara="0" lIns="89253" tIns="89253" rIns="89253" bIns="0" anchor="t"/>
          <a:lstStyle/>
          <a:p>
            <a:pPr defTabSz="856793" eaLnBrk="1" fontAlgn="auto">
              <a:spcBef>
                <a:spcPts val="0"/>
              </a:spcBef>
              <a:spcAft>
                <a:spcPts val="0"/>
              </a:spcAft>
            </a:pPr>
            <a:r>
              <a:rPr lang="en-US" sz="2800">
                <a:solidFill>
                  <a:schemeClr val="tx2"/>
                </a:solidFill>
                <a:latin typeface="Open Sans" panose="020B0606030504020204" pitchFamily="34" charset="0"/>
                <a:ea typeface="Open Sans" panose="020B0606030504020204" pitchFamily="34" charset="0"/>
                <a:cs typeface="Open Sans" panose="020B0606030504020204" pitchFamily="34" charset="0"/>
              </a:rPr>
              <a:t>Supporting Entities</a:t>
            </a:r>
          </a:p>
          <a:p>
            <a:pPr algn="ctr" hangingPunct="0">
              <a:lnSpc>
                <a:spcPct val="100000"/>
              </a:lnSpc>
              <a:spcAft>
                <a:spcPts val="0"/>
              </a:spcAft>
            </a:pPr>
            <a:endParaRPr lang="en-US" sz="1000" b="1">
              <a:solidFill>
                <a:schemeClr val="tx2"/>
              </a:solidFill>
              <a:latin typeface="Open Sans"/>
              <a:cs typeface="Open Sans"/>
            </a:endParaRPr>
          </a:p>
          <a:p>
            <a:pPr>
              <a:lnSpc>
                <a:spcPct val="150000"/>
              </a:lnSpc>
              <a:spcAft>
                <a:spcPts val="0"/>
              </a:spcAft>
              <a:buClr>
                <a:srgbClr val="FFFFFF"/>
              </a:buClr>
            </a:pPr>
            <a:r>
              <a:rPr lang="en-US" sz="1800">
                <a:solidFill>
                  <a:schemeClr val="tx2"/>
                </a:solidFill>
                <a:latin typeface="Open Sans"/>
                <a:cs typeface="Open Sans"/>
              </a:rPr>
              <a:t>Leadership Development Taskforce</a:t>
            </a:r>
          </a:p>
          <a:p>
            <a:pPr>
              <a:lnSpc>
                <a:spcPct val="150000"/>
              </a:lnSpc>
              <a:spcAft>
                <a:spcPts val="0"/>
              </a:spcAft>
              <a:buClr>
                <a:srgbClr val="FFFFFF"/>
              </a:buClr>
            </a:pPr>
            <a:r>
              <a:rPr lang="en-US" sz="1800">
                <a:solidFill>
                  <a:schemeClr val="tx2"/>
                </a:solidFill>
                <a:latin typeface="Open Sans"/>
                <a:cs typeface="Open Sans"/>
              </a:rPr>
              <a:t>Geographic Assembly / Districts</a:t>
            </a:r>
          </a:p>
          <a:p>
            <a:pPr>
              <a:lnSpc>
                <a:spcPct val="150000"/>
              </a:lnSpc>
              <a:spcAft>
                <a:spcPts val="0"/>
              </a:spcAft>
              <a:buClr>
                <a:srgbClr val="FFFFFF"/>
              </a:buClr>
            </a:pPr>
            <a:r>
              <a:rPr lang="en-US" sz="1800">
                <a:solidFill>
                  <a:schemeClr val="tx2"/>
                </a:solidFill>
                <a:latin typeface="Open Sans"/>
                <a:cs typeface="Open Sans"/>
              </a:rPr>
              <a:t>A&amp;T and I&amp;S Departments (Divisions)</a:t>
            </a:r>
          </a:p>
          <a:p>
            <a:pPr>
              <a:lnSpc>
                <a:spcPct val="150000"/>
              </a:lnSpc>
              <a:spcAft>
                <a:spcPts val="0"/>
              </a:spcAft>
              <a:buClr>
                <a:srgbClr val="FFFFFF"/>
              </a:buClr>
            </a:pPr>
            <a:r>
              <a:rPr lang="en-US" sz="1800">
                <a:solidFill>
                  <a:schemeClr val="tx2"/>
                </a:solidFill>
                <a:latin typeface="Open Sans"/>
                <a:cs typeface="Open Sans"/>
              </a:rPr>
              <a:t>Young Professionals Committee</a:t>
            </a:r>
          </a:p>
          <a:p>
            <a:pPr>
              <a:lnSpc>
                <a:spcPct val="150000"/>
              </a:lnSpc>
              <a:spcAft>
                <a:spcPts val="0"/>
              </a:spcAft>
              <a:buClr>
                <a:srgbClr val="FFFFFF"/>
              </a:buClr>
            </a:pPr>
            <a:r>
              <a:rPr lang="en-US" sz="1800">
                <a:solidFill>
                  <a:schemeClr val="tx2"/>
                </a:solidFill>
                <a:latin typeface="Open Sans"/>
                <a:cs typeface="Open Sans"/>
              </a:rPr>
              <a:t>Image &amp; Membership Committee</a:t>
            </a:r>
          </a:p>
          <a:p>
            <a:pPr>
              <a:spcAft>
                <a:spcPts val="1800"/>
              </a:spcAft>
              <a:buClr>
                <a:srgbClr val="FFFFFF"/>
              </a:buClr>
            </a:pPr>
            <a:endParaRPr sz="1800" b="1">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22" name="Straight Connector 21">
            <a:extLst>
              <a:ext uri="{FF2B5EF4-FFF2-40B4-BE49-F238E27FC236}">
                <a16:creationId xmlns:a16="http://schemas.microsoft.com/office/drawing/2014/main" id="{D2A95F13-8127-F454-9381-03AE503147A4}"/>
              </a:ext>
            </a:extLst>
          </p:cNvPr>
          <p:cNvCxnSpPr/>
          <p:nvPr/>
        </p:nvCxnSpPr>
        <p:spPr>
          <a:xfrm>
            <a:off x="-193040" y="3332480"/>
            <a:ext cx="12466320" cy="0"/>
          </a:xfrm>
          <a:prstGeom prst="line">
            <a:avLst/>
          </a:prstGeom>
          <a:ln w="8890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6735548E-ED69-71A1-6278-DC18E3B06D44}"/>
              </a:ext>
            </a:extLst>
          </p:cNvPr>
          <p:cNvGrpSpPr/>
          <p:nvPr/>
        </p:nvGrpSpPr>
        <p:grpSpPr>
          <a:xfrm>
            <a:off x="-3108960" y="3776953"/>
            <a:ext cx="3566160" cy="127053"/>
            <a:chOff x="-152400" y="3207993"/>
            <a:chExt cx="3566160" cy="127053"/>
          </a:xfrm>
          <a:solidFill>
            <a:schemeClr val="accent6"/>
          </a:solidFill>
        </p:grpSpPr>
        <p:cxnSp>
          <p:nvCxnSpPr>
            <p:cNvPr id="4" name="Straight Connector 3">
              <a:extLst>
                <a:ext uri="{FF2B5EF4-FFF2-40B4-BE49-F238E27FC236}">
                  <a16:creationId xmlns:a16="http://schemas.microsoft.com/office/drawing/2014/main" id="{7B5FDD77-28EC-2E95-FF10-FF0A7C23BA82}"/>
                </a:ext>
              </a:extLst>
            </p:cNvPr>
            <p:cNvCxnSpPr/>
            <p:nvPr/>
          </p:nvCxnSpPr>
          <p:spPr>
            <a:xfrm>
              <a:off x="-152400" y="3271520"/>
              <a:ext cx="3566160" cy="0"/>
            </a:xfrm>
            <a:prstGeom prst="line">
              <a:avLst/>
            </a:prstGeom>
            <a:grpFill/>
            <a:ln>
              <a:solidFill>
                <a:schemeClr val="accent6"/>
              </a:solidFill>
            </a:ln>
          </p:spPr>
          <p:style>
            <a:lnRef idx="3">
              <a:schemeClr val="accent3"/>
            </a:lnRef>
            <a:fillRef idx="0">
              <a:schemeClr val="accent3"/>
            </a:fillRef>
            <a:effectRef idx="2">
              <a:schemeClr val="accent3"/>
            </a:effectRef>
            <a:fontRef idx="minor">
              <a:schemeClr val="tx1"/>
            </a:fontRef>
          </p:style>
        </p:cxnSp>
        <p:sp>
          <p:nvSpPr>
            <p:cNvPr id="5" name="Oval 4">
              <a:extLst>
                <a:ext uri="{FF2B5EF4-FFF2-40B4-BE49-F238E27FC236}">
                  <a16:creationId xmlns:a16="http://schemas.microsoft.com/office/drawing/2014/main" id="{A4991683-E707-729E-CC3A-0D1785739A43}"/>
                </a:ext>
              </a:extLst>
            </p:cNvPr>
            <p:cNvSpPr/>
            <p:nvPr/>
          </p:nvSpPr>
          <p:spPr>
            <a:xfrm>
              <a:off x="3271520" y="3207993"/>
              <a:ext cx="142240" cy="127053"/>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51065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IRA"/>
        <p:cNvGrpSpPr/>
        <p:nvPr/>
      </p:nvGrpSpPr>
      <p:grpSpPr>
        <a:xfrm>
          <a:off x="0" y="0"/>
          <a:ext cx="0" cy="0"/>
          <a:chOff x="0" y="0"/>
          <a:chExt cx="0" cy="0"/>
        </a:xfrm>
      </p:grpSpPr>
      <p:pic>
        <p:nvPicPr>
          <p:cNvPr id="18" name="Picture 17" descr="A picture containing web&#10;&#10;Description automatically generated">
            <a:extLst>
              <a:ext uri="{FF2B5EF4-FFF2-40B4-BE49-F238E27FC236}">
                <a16:creationId xmlns:a16="http://schemas.microsoft.com/office/drawing/2014/main" id="{3DDC2E24-0A7A-C651-F0A7-96D714F6B81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282"/>
            <a:ext cx="12191980" cy="6856718"/>
          </a:xfrm>
          <a:prstGeom prst="rect">
            <a:avLst/>
          </a:prstGeom>
        </p:spPr>
      </p:pic>
      <p:sp>
        <p:nvSpPr>
          <p:cNvPr id="6" name="Body text copy"/>
          <p:cNvSpPr/>
          <p:nvPr/>
        </p:nvSpPr>
        <p:spPr>
          <a:xfrm>
            <a:off x="579120" y="579121"/>
            <a:ext cx="11853234" cy="843280"/>
          </a:xfrm>
          <a:prstGeom prst="rect">
            <a:avLst/>
          </a:prstGeom>
        </p:spPr>
        <p:txBody>
          <a:bodyPr spcFirstLastPara="0" lIns="89253" tIns="89253" rIns="89253" bIns="0" anchor="t"/>
          <a:lstStyle/>
          <a:p>
            <a:pPr hangingPunct="0">
              <a:lnSpc>
                <a:spcPct val="100000"/>
              </a:lnSpc>
            </a:pPr>
            <a:r>
              <a:rPr lang="en-US" sz="4000" b="1">
                <a:solidFill>
                  <a:schemeClr val="accent3"/>
                </a:solidFill>
                <a:latin typeface="Montserrat SemiBold" panose="00000700000000000000" pitchFamily="50" charset="0"/>
                <a:ea typeface="Open Sans" panose="020B0606030504020204" pitchFamily="34" charset="0"/>
                <a:cs typeface="Open Sans" panose="020B0606030504020204" pitchFamily="34" charset="0"/>
              </a:rPr>
              <a:t>Financial Stability</a:t>
            </a:r>
            <a:endParaRPr sz="4000" b="1">
              <a:solidFill>
                <a:schemeClr val="accent3"/>
              </a:solidFill>
              <a:latin typeface="Montserrat SemiBold" panose="00000700000000000000" pitchFamily="50" charset="0"/>
              <a:ea typeface="Open Sans" panose="020B0606030504020204" pitchFamily="34" charset="0"/>
              <a:cs typeface="Open Sans" panose="020B0606030504020204" pitchFamily="34" charset="0"/>
            </a:endParaRPr>
          </a:p>
        </p:txBody>
      </p:sp>
      <p:sp>
        <p:nvSpPr>
          <p:cNvPr id="7" name="Body text copy"/>
          <p:cNvSpPr/>
          <p:nvPr/>
        </p:nvSpPr>
        <p:spPr>
          <a:xfrm>
            <a:off x="579120" y="1460512"/>
            <a:ext cx="11805940" cy="1165656"/>
          </a:xfrm>
          <a:prstGeom prst="rect">
            <a:avLst/>
          </a:prstGeom>
        </p:spPr>
        <p:txBody>
          <a:bodyPr spcFirstLastPara="0" lIns="89253" tIns="89253" rIns="89253" bIns="0" anchor="t"/>
          <a:lstStyle/>
          <a:p>
            <a:pPr hangingPunct="0">
              <a:lnSpc>
                <a:spcPct val="100000"/>
              </a:lnSpc>
            </a:pPr>
            <a:r>
              <a:rPr lang="en-US" sz="2800">
                <a:solidFill>
                  <a:schemeClr val="bg1"/>
                </a:solidFill>
                <a:latin typeface="Open Sans" panose="020B0606030504020204" pitchFamily="34" charset="0"/>
                <a:ea typeface="Open Sans" panose="020B0606030504020204" pitchFamily="34" charset="0"/>
                <a:cs typeface="Open Sans" panose="020B0606030504020204" pitchFamily="34" charset="0"/>
              </a:rPr>
              <a:t>Foster a sustainable financial position that continues </a:t>
            </a:r>
            <a:br>
              <a:rPr lang="en-US" sz="280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2800">
                <a:solidFill>
                  <a:schemeClr val="bg1"/>
                </a:solidFill>
                <a:latin typeface="Open Sans" panose="020B0606030504020204" pitchFamily="34" charset="0"/>
                <a:ea typeface="Open Sans" panose="020B0606030504020204" pitchFamily="34" charset="0"/>
                <a:cs typeface="Open Sans" panose="020B0606030504020204" pitchFamily="34" charset="0"/>
              </a:rPr>
              <a:t>to support ISA's mission.</a:t>
            </a:r>
          </a:p>
        </p:txBody>
      </p:sp>
      <p:sp>
        <p:nvSpPr>
          <p:cNvPr id="9" name="text 3"/>
          <p:cNvSpPr/>
          <p:nvPr/>
        </p:nvSpPr>
        <p:spPr>
          <a:xfrm>
            <a:off x="579120" y="2931160"/>
            <a:ext cx="7010400" cy="3653959"/>
          </a:xfrm>
          <a:prstGeom prst="rect">
            <a:avLst/>
          </a:prstGeom>
        </p:spPr>
        <p:txBody>
          <a:bodyPr spcFirstLastPara="0" lIns="89253" tIns="89253" rIns="89253" bIns="0" anchor="t"/>
          <a:lstStyle/>
          <a:p>
            <a:pPr defTabSz="856793" eaLnBrk="1" fontAlgn="auto">
              <a:spcBef>
                <a:spcPts val="0"/>
              </a:spcBef>
              <a:spcAft>
                <a:spcPts val="0"/>
              </a:spcAft>
            </a:pPr>
            <a:endParaRPr lang="en-US" sz="18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text 3">
            <a:extLst>
              <a:ext uri="{FF2B5EF4-FFF2-40B4-BE49-F238E27FC236}">
                <a16:creationId xmlns:a16="http://schemas.microsoft.com/office/drawing/2014/main" id="{C2B6B741-D5A5-5AF6-C0C7-C2589F714801}"/>
              </a:ext>
            </a:extLst>
          </p:cNvPr>
          <p:cNvSpPr/>
          <p:nvPr/>
        </p:nvSpPr>
        <p:spPr>
          <a:xfrm>
            <a:off x="7276605" y="5177959"/>
            <a:ext cx="5155749" cy="1607656"/>
          </a:xfrm>
          <a:prstGeom prst="rect">
            <a:avLst/>
          </a:prstGeom>
        </p:spPr>
        <p:txBody>
          <a:bodyPr spcFirstLastPara="0" lIns="89253" tIns="89253" rIns="89253" bIns="0" anchor="t"/>
          <a:lstStyle/>
          <a:p>
            <a:pPr hangingPunct="0">
              <a:lnSpc>
                <a:spcPct val="100000"/>
              </a:lnSpc>
              <a:spcAft>
                <a:spcPts val="0"/>
              </a:spcAft>
            </a:pPr>
            <a:endParaRPr sz="1800" b="1">
              <a:solidFill>
                <a:srgbClr val="FFFFFF"/>
              </a:solidFill>
              <a:latin typeface="Open Sans"/>
              <a:cs typeface="Open Sans"/>
            </a:endParaRPr>
          </a:p>
        </p:txBody>
      </p:sp>
      <p:sp>
        <p:nvSpPr>
          <p:cNvPr id="2" name="Rectangle 1">
            <a:extLst>
              <a:ext uri="{FF2B5EF4-FFF2-40B4-BE49-F238E27FC236}">
                <a16:creationId xmlns:a16="http://schemas.microsoft.com/office/drawing/2014/main" id="{62A039C4-1DF2-DD7A-0FAF-5C3E704D4F1F}"/>
              </a:ext>
            </a:extLst>
          </p:cNvPr>
          <p:cNvSpPr/>
          <p:nvPr/>
        </p:nvSpPr>
        <p:spPr>
          <a:xfrm>
            <a:off x="-91440" y="3352799"/>
            <a:ext cx="12523794" cy="3537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3">
            <a:extLst>
              <a:ext uri="{FF2B5EF4-FFF2-40B4-BE49-F238E27FC236}">
                <a16:creationId xmlns:a16="http://schemas.microsoft.com/office/drawing/2014/main" id="{5D316A58-0773-9CE9-8A4D-50B463E7F582}"/>
              </a:ext>
            </a:extLst>
          </p:cNvPr>
          <p:cNvSpPr/>
          <p:nvPr/>
        </p:nvSpPr>
        <p:spPr>
          <a:xfrm>
            <a:off x="579120" y="3550920"/>
            <a:ext cx="7010400" cy="3034199"/>
          </a:xfrm>
          <a:prstGeom prst="rect">
            <a:avLst/>
          </a:prstGeom>
        </p:spPr>
        <p:txBody>
          <a:bodyPr spcFirstLastPara="0" lIns="89253" tIns="89253" rIns="89253" bIns="0" anchor="t"/>
          <a:lstStyle/>
          <a:p>
            <a:pPr defTabSz="856793" eaLnBrk="1" fontAlgn="auto">
              <a:spcBef>
                <a:spcPts val="0"/>
              </a:spcBef>
              <a:spcAft>
                <a:spcPts val="0"/>
              </a:spcAft>
            </a:pPr>
            <a:r>
              <a:rPr lang="en-US" sz="2800">
                <a:solidFill>
                  <a:schemeClr val="tx2"/>
                </a:solidFill>
                <a:latin typeface="Open Sans" panose="020B0606030504020204" pitchFamily="34" charset="0"/>
                <a:ea typeface="Open Sans" panose="020B0606030504020204" pitchFamily="34" charset="0"/>
                <a:cs typeface="Open Sans" panose="020B0606030504020204" pitchFamily="34" charset="0"/>
              </a:rPr>
              <a:t>2023 Key Results</a:t>
            </a:r>
          </a:p>
          <a:p>
            <a:pPr defTabSz="856793" eaLnBrk="1" fontAlgn="auto">
              <a:spcBef>
                <a:spcPts val="0"/>
              </a:spcBef>
              <a:spcAft>
                <a:spcPts val="0"/>
              </a:spcAft>
            </a:pPr>
            <a:endParaRPr lang="en-US" sz="100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defTabSz="856793" eaLnBrk="1" fontAlgn="auto">
              <a:lnSpc>
                <a:spcPct val="150000"/>
              </a:lnSpc>
              <a:spcBef>
                <a:spcPts val="0"/>
              </a:spcBef>
              <a:spcAft>
                <a:spcPts val="0"/>
              </a:spcAft>
            </a:pPr>
            <a:r>
              <a:rPr lang="en-US">
                <a:solidFill>
                  <a:schemeClr val="tx2"/>
                </a:solidFill>
                <a:latin typeface="Open Sans" panose="020B0606030504020204" pitchFamily="34" charset="0"/>
                <a:ea typeface="Open Sans" panose="020B0606030504020204" pitchFamily="34" charset="0"/>
                <a:cs typeface="Open Sans" panose="020B0606030504020204" pitchFamily="34" charset="0"/>
              </a:rPr>
              <a:t>Progress towards an annual break even or better budget, including development of a long-term plan in 2023.</a:t>
            </a:r>
          </a:p>
        </p:txBody>
      </p:sp>
      <p:cxnSp>
        <p:nvCxnSpPr>
          <p:cNvPr id="4" name="Straight Connector 3">
            <a:extLst>
              <a:ext uri="{FF2B5EF4-FFF2-40B4-BE49-F238E27FC236}">
                <a16:creationId xmlns:a16="http://schemas.microsoft.com/office/drawing/2014/main" id="{B10F17B8-0551-DC70-E4C1-EFBBB6B5F83F}"/>
              </a:ext>
            </a:extLst>
          </p:cNvPr>
          <p:cNvCxnSpPr/>
          <p:nvPr/>
        </p:nvCxnSpPr>
        <p:spPr>
          <a:xfrm>
            <a:off x="-193040" y="3332480"/>
            <a:ext cx="12466320" cy="0"/>
          </a:xfrm>
          <a:prstGeom prst="line">
            <a:avLst/>
          </a:prstGeom>
          <a:ln w="889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AF55E6F6-CB2E-7546-A0DE-5F2C8DE33F14}"/>
              </a:ext>
            </a:extLst>
          </p:cNvPr>
          <p:cNvGrpSpPr/>
          <p:nvPr/>
        </p:nvGrpSpPr>
        <p:grpSpPr>
          <a:xfrm>
            <a:off x="-3108960" y="3787113"/>
            <a:ext cx="3566160" cy="127053"/>
            <a:chOff x="-152400" y="3207993"/>
            <a:chExt cx="3566160" cy="127053"/>
          </a:xfrm>
          <a:solidFill>
            <a:schemeClr val="accent3"/>
          </a:solidFill>
        </p:grpSpPr>
        <p:cxnSp>
          <p:nvCxnSpPr>
            <p:cNvPr id="8" name="Straight Connector 7">
              <a:extLst>
                <a:ext uri="{FF2B5EF4-FFF2-40B4-BE49-F238E27FC236}">
                  <a16:creationId xmlns:a16="http://schemas.microsoft.com/office/drawing/2014/main" id="{61C37B14-2E59-44E2-5B4E-D44C89722FBB}"/>
                </a:ext>
              </a:extLst>
            </p:cNvPr>
            <p:cNvCxnSpPr/>
            <p:nvPr/>
          </p:nvCxnSpPr>
          <p:spPr>
            <a:xfrm>
              <a:off x="-152400" y="3271520"/>
              <a:ext cx="3566160" cy="0"/>
            </a:xfrm>
            <a:prstGeom prst="line">
              <a:avLst/>
            </a:prstGeom>
            <a:grpFill/>
            <a:ln>
              <a:solidFill>
                <a:schemeClr val="accent3"/>
              </a:solidFill>
            </a:ln>
          </p:spPr>
          <p:style>
            <a:lnRef idx="3">
              <a:schemeClr val="accent3"/>
            </a:lnRef>
            <a:fillRef idx="0">
              <a:schemeClr val="accent3"/>
            </a:fillRef>
            <a:effectRef idx="2">
              <a:schemeClr val="accent3"/>
            </a:effectRef>
            <a:fontRef idx="minor">
              <a:schemeClr val="tx1"/>
            </a:fontRef>
          </p:style>
        </p:cxnSp>
        <p:sp>
          <p:nvSpPr>
            <p:cNvPr id="11" name="Oval 10">
              <a:extLst>
                <a:ext uri="{FF2B5EF4-FFF2-40B4-BE49-F238E27FC236}">
                  <a16:creationId xmlns:a16="http://schemas.microsoft.com/office/drawing/2014/main" id="{D83667D9-B8E5-5B2C-653A-6F8198DA9BD1}"/>
                </a:ext>
              </a:extLst>
            </p:cNvPr>
            <p:cNvSpPr/>
            <p:nvPr/>
          </p:nvSpPr>
          <p:spPr>
            <a:xfrm>
              <a:off x="3271520" y="3207993"/>
              <a:ext cx="142240" cy="127053"/>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grpSp>
    </p:spTree>
    <p:extLst>
      <p:ext uri="{BB962C8B-B14F-4D97-AF65-F5344CB8AC3E}">
        <p14:creationId xmlns:p14="http://schemas.microsoft.com/office/powerpoint/2010/main" val="3079747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web&#10;&#10;Description automatically generated">
            <a:extLst>
              <a:ext uri="{FF2B5EF4-FFF2-40B4-BE49-F238E27FC236}">
                <a16:creationId xmlns:a16="http://schemas.microsoft.com/office/drawing/2014/main" id="{2AC8E405-82CF-6DE9-4B34-225C3B8F355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963187"/>
            <a:ext cx="12192000" cy="4894813"/>
          </a:xfrm>
          <a:prstGeom prst="rect">
            <a:avLst/>
          </a:prstGeom>
        </p:spPr>
      </p:pic>
      <p:sp>
        <p:nvSpPr>
          <p:cNvPr id="8" name="TextBox 7">
            <a:extLst>
              <a:ext uri="{FF2B5EF4-FFF2-40B4-BE49-F238E27FC236}">
                <a16:creationId xmlns:a16="http://schemas.microsoft.com/office/drawing/2014/main" id="{0AB113C6-DFF4-B86B-BAFB-CCCA1D1FADE3}"/>
              </a:ext>
            </a:extLst>
          </p:cNvPr>
          <p:cNvSpPr txBox="1"/>
          <p:nvPr/>
        </p:nvSpPr>
        <p:spPr>
          <a:xfrm>
            <a:off x="1806214" y="2182654"/>
            <a:ext cx="9947912" cy="799321"/>
          </a:xfrm>
          <a:prstGeom prst="rect">
            <a:avLst/>
          </a:prstGeom>
          <a:noFill/>
        </p:spPr>
        <p:txBody>
          <a:bodyPr wrap="square" lIns="91440" tIns="45720" rIns="91440" bIns="45720" anchor="t">
            <a:spAutoFit/>
          </a:bodyPr>
          <a:lstStyle/>
          <a:p>
            <a:pPr>
              <a:lnSpc>
                <a:spcPct val="125000"/>
              </a:lnSpc>
            </a:pPr>
            <a:r>
              <a:rPr lang="en-US" sz="4000">
                <a:solidFill>
                  <a:schemeClr val="bg1"/>
                </a:solidFill>
                <a:latin typeface="+mj-lt"/>
              </a:rPr>
              <a:t>Thank you!</a:t>
            </a:r>
            <a:endParaRPr lang="en-US" sz="4000">
              <a:solidFill>
                <a:schemeClr val="bg1"/>
              </a:solidFill>
              <a:ea typeface="Open Sans"/>
              <a:cs typeface="Open Sans"/>
            </a:endParaRPr>
          </a:p>
        </p:txBody>
      </p:sp>
    </p:spTree>
    <p:extLst>
      <p:ext uri="{BB962C8B-B14F-4D97-AF65-F5344CB8AC3E}">
        <p14:creationId xmlns:p14="http://schemas.microsoft.com/office/powerpoint/2010/main" val="2041735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web&#10;&#10;Description automatically generated">
            <a:extLst>
              <a:ext uri="{FF2B5EF4-FFF2-40B4-BE49-F238E27FC236}">
                <a16:creationId xmlns:a16="http://schemas.microsoft.com/office/drawing/2014/main" id="{528B129B-8C5F-A738-596E-C59DFD7E56D7}"/>
              </a:ext>
            </a:extLst>
          </p:cNvPr>
          <p:cNvPicPr>
            <a:picLocks noChangeAspect="1"/>
          </p:cNvPicPr>
          <p:nvPr/>
        </p:nvPicPr>
        <p:blipFill rotWithShape="1">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2D1DE14-A8B7-9422-5FAA-858F42DE2E02}"/>
              </a:ext>
            </a:extLst>
          </p:cNvPr>
          <p:cNvSpPr txBox="1"/>
          <p:nvPr/>
        </p:nvSpPr>
        <p:spPr>
          <a:xfrm>
            <a:off x="863401" y="725987"/>
            <a:ext cx="8777254" cy="830997"/>
          </a:xfrm>
          <a:prstGeom prst="rect">
            <a:avLst/>
          </a:prstGeom>
          <a:noFill/>
        </p:spPr>
        <p:txBody>
          <a:bodyPr wrap="square">
            <a:spAutoFit/>
          </a:bodyPr>
          <a:lstStyle/>
          <a:p>
            <a:r>
              <a:rPr lang="en-US" sz="4800">
                <a:solidFill>
                  <a:schemeClr val="bg1"/>
                </a:solidFill>
                <a:latin typeface="+mj-lt"/>
              </a:rPr>
              <a:t>2022 Strategic Plan Results</a:t>
            </a:r>
            <a:endParaRPr lang="en-US" sz="4800">
              <a:latin typeface="+mj-lt"/>
            </a:endParaRPr>
          </a:p>
        </p:txBody>
      </p:sp>
      <p:sp>
        <p:nvSpPr>
          <p:cNvPr id="5" name="TextBox 4">
            <a:extLst>
              <a:ext uri="{FF2B5EF4-FFF2-40B4-BE49-F238E27FC236}">
                <a16:creationId xmlns:a16="http://schemas.microsoft.com/office/drawing/2014/main" id="{36EA3849-8DB4-B244-8AA0-CF078F22E149}"/>
              </a:ext>
            </a:extLst>
          </p:cNvPr>
          <p:cNvSpPr txBox="1"/>
          <p:nvPr/>
        </p:nvSpPr>
        <p:spPr>
          <a:xfrm>
            <a:off x="863401" y="2921168"/>
            <a:ext cx="5123543" cy="1015663"/>
          </a:xfrm>
          <a:prstGeom prst="rect">
            <a:avLst/>
          </a:prstGeom>
          <a:solidFill>
            <a:schemeClr val="tx2"/>
          </a:solidFill>
          <a:ln>
            <a:noFill/>
          </a:ln>
          <a:effectLst>
            <a:outerShdw blurRad="44450" dist="27940" dir="5400000" algn="ctr">
              <a:srgbClr val="000000">
                <a:alpha val="32000"/>
              </a:srgbClr>
            </a:outerShdw>
          </a:effectLst>
        </p:spPr>
        <p:txBody>
          <a:bodyPr wrap="square" rtlCol="0">
            <a:spAutoFit/>
          </a:bodyPr>
          <a:lstStyle/>
          <a:p>
            <a:pPr algn="ctr"/>
            <a:endParaRPr lang="en-US" sz="2000" b="1">
              <a:solidFill>
                <a:schemeClr val="bg1"/>
              </a:solidFill>
              <a:latin typeface="+mj-lt"/>
            </a:endParaRPr>
          </a:p>
          <a:p>
            <a:pPr algn="ctr"/>
            <a:r>
              <a:rPr lang="en-US" sz="2000" b="1">
                <a:solidFill>
                  <a:schemeClr val="bg1"/>
                </a:solidFill>
                <a:latin typeface="+mj-lt"/>
              </a:rPr>
              <a:t>Industry Reach &amp; Awareness</a:t>
            </a:r>
          </a:p>
          <a:p>
            <a:pPr algn="ctr"/>
            <a:endParaRPr lang="en-US" sz="2000" b="1">
              <a:solidFill>
                <a:schemeClr val="bg1"/>
              </a:solidFill>
              <a:latin typeface="+mj-lt"/>
            </a:endParaRPr>
          </a:p>
        </p:txBody>
      </p:sp>
      <p:sp>
        <p:nvSpPr>
          <p:cNvPr id="6" name="TextBox 5">
            <a:extLst>
              <a:ext uri="{FF2B5EF4-FFF2-40B4-BE49-F238E27FC236}">
                <a16:creationId xmlns:a16="http://schemas.microsoft.com/office/drawing/2014/main" id="{43E568CE-FAF5-3AED-0869-5C07BE705677}"/>
              </a:ext>
            </a:extLst>
          </p:cNvPr>
          <p:cNvSpPr txBox="1"/>
          <p:nvPr/>
        </p:nvSpPr>
        <p:spPr>
          <a:xfrm>
            <a:off x="863401" y="4231071"/>
            <a:ext cx="5123543" cy="1015663"/>
          </a:xfrm>
          <a:prstGeom prst="rect">
            <a:avLst/>
          </a:prstGeom>
          <a:solidFill>
            <a:schemeClr val="accent6"/>
          </a:solidFill>
          <a:ln>
            <a:noFill/>
          </a:ln>
          <a:effectLst>
            <a:outerShdw blurRad="44450" dist="27940" dir="5400000" algn="ctr">
              <a:srgbClr val="000000">
                <a:alpha val="32000"/>
              </a:srgbClr>
            </a:outerShdw>
          </a:effectLst>
        </p:spPr>
        <p:txBody>
          <a:bodyPr wrap="square" rtlCol="0">
            <a:spAutoFit/>
          </a:bodyPr>
          <a:lstStyle/>
          <a:p>
            <a:pPr algn="ctr"/>
            <a:endParaRPr lang="en-US" sz="2000" b="1">
              <a:solidFill>
                <a:schemeClr val="bg1"/>
              </a:solidFill>
              <a:latin typeface="+mj-lt"/>
            </a:endParaRPr>
          </a:p>
          <a:p>
            <a:pPr algn="ctr"/>
            <a:r>
              <a:rPr lang="en-US" sz="2000" b="1">
                <a:solidFill>
                  <a:schemeClr val="bg1"/>
                </a:solidFill>
                <a:latin typeface="+mj-lt"/>
              </a:rPr>
              <a:t>Technical Education &amp; Certification</a:t>
            </a:r>
          </a:p>
          <a:p>
            <a:pPr algn="ctr"/>
            <a:endParaRPr lang="en-US" sz="2000" b="1">
              <a:solidFill>
                <a:schemeClr val="bg1"/>
              </a:solidFill>
              <a:latin typeface="+mj-lt"/>
            </a:endParaRPr>
          </a:p>
        </p:txBody>
      </p:sp>
      <p:sp>
        <p:nvSpPr>
          <p:cNvPr id="7" name="TextBox 6">
            <a:extLst>
              <a:ext uri="{FF2B5EF4-FFF2-40B4-BE49-F238E27FC236}">
                <a16:creationId xmlns:a16="http://schemas.microsoft.com/office/drawing/2014/main" id="{62CCDA26-9447-8484-F034-5ED3C4FAAA78}"/>
              </a:ext>
            </a:extLst>
          </p:cNvPr>
          <p:cNvSpPr txBox="1"/>
          <p:nvPr/>
        </p:nvSpPr>
        <p:spPr>
          <a:xfrm>
            <a:off x="6328032" y="2921168"/>
            <a:ext cx="5123543" cy="1015663"/>
          </a:xfrm>
          <a:prstGeom prst="rect">
            <a:avLst/>
          </a:prstGeom>
          <a:solidFill>
            <a:schemeClr val="accent2"/>
          </a:solidFill>
          <a:ln>
            <a:noFill/>
          </a:ln>
          <a:effectLst>
            <a:outerShdw blurRad="44450" dist="27940" dir="5400000" algn="ctr">
              <a:srgbClr val="000000">
                <a:alpha val="32000"/>
              </a:srgbClr>
            </a:outerShdw>
          </a:effectLst>
        </p:spPr>
        <p:txBody>
          <a:bodyPr wrap="square" rtlCol="0">
            <a:spAutoFit/>
          </a:bodyPr>
          <a:lstStyle/>
          <a:p>
            <a:pPr algn="ctr"/>
            <a:endParaRPr lang="en-US" sz="2000" b="1">
              <a:solidFill>
                <a:schemeClr val="bg1"/>
              </a:solidFill>
              <a:latin typeface="+mj-lt"/>
            </a:endParaRPr>
          </a:p>
          <a:p>
            <a:pPr algn="ctr"/>
            <a:r>
              <a:rPr lang="en-US" sz="2000" b="1">
                <a:solidFill>
                  <a:schemeClr val="bg1"/>
                </a:solidFill>
                <a:latin typeface="+mj-lt"/>
              </a:rPr>
              <a:t>Membership</a:t>
            </a:r>
          </a:p>
          <a:p>
            <a:pPr algn="ctr"/>
            <a:endParaRPr lang="en-US" sz="2000" b="1">
              <a:solidFill>
                <a:schemeClr val="bg1"/>
              </a:solidFill>
              <a:latin typeface="+mj-lt"/>
            </a:endParaRPr>
          </a:p>
        </p:txBody>
      </p:sp>
      <p:sp>
        <p:nvSpPr>
          <p:cNvPr id="9" name="TextBox 8">
            <a:extLst>
              <a:ext uri="{FF2B5EF4-FFF2-40B4-BE49-F238E27FC236}">
                <a16:creationId xmlns:a16="http://schemas.microsoft.com/office/drawing/2014/main" id="{102A35F6-6390-E096-4C4D-81B8358E3501}"/>
              </a:ext>
            </a:extLst>
          </p:cNvPr>
          <p:cNvSpPr txBox="1"/>
          <p:nvPr/>
        </p:nvSpPr>
        <p:spPr>
          <a:xfrm>
            <a:off x="6328032" y="4231071"/>
            <a:ext cx="5123543" cy="1015663"/>
          </a:xfrm>
          <a:prstGeom prst="rect">
            <a:avLst/>
          </a:prstGeom>
          <a:solidFill>
            <a:schemeClr val="accent3"/>
          </a:solidFill>
          <a:ln>
            <a:noFill/>
          </a:ln>
          <a:effectLst>
            <a:outerShdw blurRad="44450" dist="27940" dir="5400000" algn="ctr">
              <a:srgbClr val="000000">
                <a:alpha val="32000"/>
              </a:srgbClr>
            </a:outerShdw>
          </a:effectLst>
        </p:spPr>
        <p:txBody>
          <a:bodyPr wrap="square" rtlCol="0">
            <a:spAutoFit/>
          </a:bodyPr>
          <a:lstStyle/>
          <a:p>
            <a:pPr algn="ctr"/>
            <a:endParaRPr lang="en-US" sz="2000" b="1">
              <a:solidFill>
                <a:schemeClr val="bg1"/>
              </a:solidFill>
              <a:latin typeface="+mj-lt"/>
            </a:endParaRPr>
          </a:p>
          <a:p>
            <a:pPr algn="ctr"/>
            <a:r>
              <a:rPr lang="en-US" sz="2000" b="1">
                <a:solidFill>
                  <a:schemeClr val="bg1"/>
                </a:solidFill>
                <a:latin typeface="+mj-lt"/>
              </a:rPr>
              <a:t>Leadership Development</a:t>
            </a:r>
          </a:p>
          <a:p>
            <a:pPr algn="ctr"/>
            <a:endParaRPr lang="en-US" sz="2000" b="1">
              <a:solidFill>
                <a:schemeClr val="bg1"/>
              </a:solidFill>
              <a:latin typeface="+mj-lt"/>
            </a:endParaRPr>
          </a:p>
        </p:txBody>
      </p:sp>
      <p:sp>
        <p:nvSpPr>
          <p:cNvPr id="10" name="TextBox 9">
            <a:extLst>
              <a:ext uri="{FF2B5EF4-FFF2-40B4-BE49-F238E27FC236}">
                <a16:creationId xmlns:a16="http://schemas.microsoft.com/office/drawing/2014/main" id="{4AD33523-EDF3-1683-DD93-DB39C342E383}"/>
              </a:ext>
            </a:extLst>
          </p:cNvPr>
          <p:cNvSpPr txBox="1"/>
          <p:nvPr/>
        </p:nvSpPr>
        <p:spPr>
          <a:xfrm>
            <a:off x="861877" y="1546098"/>
            <a:ext cx="4572000" cy="523220"/>
          </a:xfrm>
          <a:prstGeom prst="rect">
            <a:avLst/>
          </a:prstGeom>
          <a:noFill/>
        </p:spPr>
        <p:txBody>
          <a:bodyPr wrap="square" lIns="91440" tIns="45720" rIns="91440" bIns="45720" anchor="t">
            <a:spAutoFit/>
          </a:bodyPr>
          <a:lstStyle/>
          <a:p>
            <a:r>
              <a:rPr lang="en-US" sz="2800">
                <a:solidFill>
                  <a:schemeClr val="accent4"/>
                </a:solidFill>
              </a:rPr>
              <a:t>through December 2022</a:t>
            </a:r>
          </a:p>
        </p:txBody>
      </p:sp>
    </p:spTree>
    <p:extLst>
      <p:ext uri="{BB962C8B-B14F-4D97-AF65-F5344CB8AC3E}">
        <p14:creationId xmlns:p14="http://schemas.microsoft.com/office/powerpoint/2010/main" val="3411539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031FBA-51DA-D60E-5E45-BE96EECFF257}"/>
              </a:ext>
            </a:extLst>
          </p:cNvPr>
          <p:cNvSpPr txBox="1"/>
          <p:nvPr/>
        </p:nvSpPr>
        <p:spPr>
          <a:xfrm>
            <a:off x="863401" y="1487987"/>
            <a:ext cx="9659456" cy="553998"/>
          </a:xfrm>
          <a:prstGeom prst="rect">
            <a:avLst/>
          </a:prstGeom>
          <a:noFill/>
        </p:spPr>
        <p:txBody>
          <a:bodyPr wrap="square">
            <a:spAutoFit/>
          </a:bodyPr>
          <a:lstStyle/>
          <a:p>
            <a:r>
              <a:rPr lang="en-US" sz="3000">
                <a:solidFill>
                  <a:srgbClr val="003E6B"/>
                </a:solidFill>
                <a:latin typeface="+mj-lt"/>
              </a:rPr>
              <a:t>Total Audience Reach – </a:t>
            </a:r>
            <a:r>
              <a:rPr lang="en-US" sz="3000">
                <a:solidFill>
                  <a:schemeClr val="accent1"/>
                </a:solidFill>
                <a:latin typeface="+mj-lt"/>
              </a:rPr>
              <a:t>Grow by 5%</a:t>
            </a:r>
          </a:p>
        </p:txBody>
      </p:sp>
      <p:graphicFrame>
        <p:nvGraphicFramePr>
          <p:cNvPr id="5" name="Table 5">
            <a:extLst>
              <a:ext uri="{FF2B5EF4-FFF2-40B4-BE49-F238E27FC236}">
                <a16:creationId xmlns:a16="http://schemas.microsoft.com/office/drawing/2014/main" id="{9FA176E6-9768-8148-40A4-9AB8A1DDD4FB}"/>
              </a:ext>
            </a:extLst>
          </p:cNvPr>
          <p:cNvGraphicFramePr>
            <a:graphicFrameLocks noGrp="1"/>
          </p:cNvGraphicFramePr>
          <p:nvPr/>
        </p:nvGraphicFramePr>
        <p:xfrm>
          <a:off x="972457" y="2186030"/>
          <a:ext cx="9956800" cy="1483360"/>
        </p:xfrm>
        <a:graphic>
          <a:graphicData uri="http://schemas.openxmlformats.org/drawingml/2006/table">
            <a:tbl>
              <a:tblPr firstRow="1" bandRow="1">
                <a:tableStyleId>{073A0DAA-6AF3-43AB-8588-CEC1D06C72B9}</a:tableStyleId>
              </a:tblPr>
              <a:tblGrid>
                <a:gridCol w="4760686">
                  <a:extLst>
                    <a:ext uri="{9D8B030D-6E8A-4147-A177-3AD203B41FA5}">
                      <a16:colId xmlns:a16="http://schemas.microsoft.com/office/drawing/2014/main" val="2626036053"/>
                    </a:ext>
                  </a:extLst>
                </a:gridCol>
                <a:gridCol w="1349828">
                  <a:extLst>
                    <a:ext uri="{9D8B030D-6E8A-4147-A177-3AD203B41FA5}">
                      <a16:colId xmlns:a16="http://schemas.microsoft.com/office/drawing/2014/main" val="2793372084"/>
                    </a:ext>
                  </a:extLst>
                </a:gridCol>
                <a:gridCol w="1436915">
                  <a:extLst>
                    <a:ext uri="{9D8B030D-6E8A-4147-A177-3AD203B41FA5}">
                      <a16:colId xmlns:a16="http://schemas.microsoft.com/office/drawing/2014/main" val="2327479499"/>
                    </a:ext>
                  </a:extLst>
                </a:gridCol>
                <a:gridCol w="2409371">
                  <a:extLst>
                    <a:ext uri="{9D8B030D-6E8A-4147-A177-3AD203B41FA5}">
                      <a16:colId xmlns:a16="http://schemas.microsoft.com/office/drawing/2014/main" val="2311884814"/>
                    </a:ext>
                  </a:extLst>
                </a:gridCol>
              </a:tblGrid>
              <a:tr h="370840">
                <a:tc>
                  <a:txBody>
                    <a:bodyPr/>
                    <a:lstStyle/>
                    <a:p>
                      <a:r>
                        <a:rPr lang="en-US"/>
                        <a:t>Metric Measured</a:t>
                      </a:r>
                    </a:p>
                  </a:txBody>
                  <a:tcPr/>
                </a:tc>
                <a:tc>
                  <a:txBody>
                    <a:bodyPr/>
                    <a:lstStyle/>
                    <a:p>
                      <a:pPr algn="r"/>
                      <a:r>
                        <a:rPr lang="en-US"/>
                        <a:t>Goal</a:t>
                      </a:r>
                    </a:p>
                  </a:txBody>
                  <a:tcPr/>
                </a:tc>
                <a:tc>
                  <a:txBody>
                    <a:bodyPr/>
                    <a:lstStyle/>
                    <a:p>
                      <a:pPr algn="r"/>
                      <a:r>
                        <a:rPr lang="en-US"/>
                        <a:t>Actual</a:t>
                      </a:r>
                    </a:p>
                  </a:txBody>
                  <a:tcPr/>
                </a:tc>
                <a:tc>
                  <a:txBody>
                    <a:bodyPr/>
                    <a:lstStyle/>
                    <a:p>
                      <a:pPr algn="r"/>
                      <a:r>
                        <a:rPr lang="en-US"/>
                        <a:t>Achievement Rate</a:t>
                      </a:r>
                    </a:p>
                  </a:txBody>
                  <a:tcPr/>
                </a:tc>
                <a:extLst>
                  <a:ext uri="{0D108BD9-81ED-4DB2-BD59-A6C34878D82A}">
                    <a16:rowId xmlns:a16="http://schemas.microsoft.com/office/drawing/2014/main" val="1554131803"/>
                  </a:ext>
                </a:extLst>
              </a:tr>
              <a:tr h="370840">
                <a:tc>
                  <a:txBody>
                    <a:bodyPr/>
                    <a:lstStyle/>
                    <a:p>
                      <a:r>
                        <a:rPr lang="en-US"/>
                        <a:t>ISA website users</a:t>
                      </a:r>
                    </a:p>
                  </a:txBody>
                  <a:tcPr/>
                </a:tc>
                <a:tc>
                  <a:txBody>
                    <a:bodyPr/>
                    <a:lstStyle/>
                    <a:p>
                      <a:pPr algn="r"/>
                      <a:r>
                        <a:rPr lang="en-US"/>
                        <a:t>1,349,667</a:t>
                      </a:r>
                    </a:p>
                  </a:txBody>
                  <a:tcPr/>
                </a:tc>
                <a:tc>
                  <a:txBody>
                    <a:bodyPr/>
                    <a:lstStyle/>
                    <a:p>
                      <a:pPr algn="r"/>
                      <a:r>
                        <a:rPr lang="en-US"/>
                        <a:t>2,237,841</a:t>
                      </a:r>
                    </a:p>
                  </a:txBody>
                  <a:tcPr/>
                </a:tc>
                <a:tc>
                  <a:txBody>
                    <a:bodyPr/>
                    <a:lstStyle/>
                    <a:p>
                      <a:pPr algn="r"/>
                      <a:r>
                        <a:rPr lang="en-US" b="1">
                          <a:highlight>
                            <a:srgbClr val="B3DBF3"/>
                          </a:highlight>
                        </a:rPr>
                        <a:t>166%</a:t>
                      </a:r>
                    </a:p>
                  </a:txBody>
                  <a:tcPr/>
                </a:tc>
                <a:extLst>
                  <a:ext uri="{0D108BD9-81ED-4DB2-BD59-A6C34878D82A}">
                    <a16:rowId xmlns:a16="http://schemas.microsoft.com/office/drawing/2014/main" val="2053107815"/>
                  </a:ext>
                </a:extLst>
              </a:tr>
              <a:tr h="370840">
                <a:tc>
                  <a:txBody>
                    <a:bodyPr/>
                    <a:lstStyle/>
                    <a:p>
                      <a:r>
                        <a:rPr lang="en-US"/>
                        <a:t>ISA landing page visitors</a:t>
                      </a:r>
                    </a:p>
                  </a:txBody>
                  <a:tcPr/>
                </a:tc>
                <a:tc>
                  <a:txBody>
                    <a:bodyPr/>
                    <a:lstStyle/>
                    <a:p>
                      <a:pPr algn="r"/>
                      <a:r>
                        <a:rPr lang="en-US"/>
                        <a:t>1,257,975</a:t>
                      </a:r>
                    </a:p>
                  </a:txBody>
                  <a:tcPr/>
                </a:tc>
                <a:tc>
                  <a:txBody>
                    <a:bodyPr/>
                    <a:lstStyle/>
                    <a:p>
                      <a:pPr algn="r"/>
                      <a:r>
                        <a:rPr lang="en-US"/>
                        <a:t>5,432,962</a:t>
                      </a:r>
                    </a:p>
                  </a:txBody>
                  <a:tcPr/>
                </a:tc>
                <a:tc>
                  <a:txBody>
                    <a:bodyPr/>
                    <a:lstStyle/>
                    <a:p>
                      <a:pPr algn="r"/>
                      <a:r>
                        <a:rPr lang="en-US" b="1">
                          <a:highlight>
                            <a:srgbClr val="B3DBF3"/>
                          </a:highlight>
                        </a:rPr>
                        <a:t>432%</a:t>
                      </a:r>
                    </a:p>
                  </a:txBody>
                  <a:tcPr/>
                </a:tc>
                <a:extLst>
                  <a:ext uri="{0D108BD9-81ED-4DB2-BD59-A6C34878D82A}">
                    <a16:rowId xmlns:a16="http://schemas.microsoft.com/office/drawing/2014/main" val="2445739366"/>
                  </a:ext>
                </a:extLst>
              </a:tr>
              <a:tr h="370840">
                <a:tc>
                  <a:txBody>
                    <a:bodyPr/>
                    <a:lstStyle/>
                    <a:p>
                      <a:r>
                        <a:rPr lang="en-US"/>
                        <a:t>Total registrations for events and webinars</a:t>
                      </a:r>
                    </a:p>
                  </a:txBody>
                  <a:tcPr/>
                </a:tc>
                <a:tc>
                  <a:txBody>
                    <a:bodyPr/>
                    <a:lstStyle/>
                    <a:p>
                      <a:pPr algn="r"/>
                      <a:r>
                        <a:rPr lang="en-US"/>
                        <a:t>11,976</a:t>
                      </a:r>
                    </a:p>
                  </a:txBody>
                  <a:tcPr/>
                </a:tc>
                <a:tc>
                  <a:txBody>
                    <a:bodyPr/>
                    <a:lstStyle/>
                    <a:p>
                      <a:pPr algn="r"/>
                      <a:r>
                        <a:rPr lang="en-US"/>
                        <a:t>10,977</a:t>
                      </a:r>
                    </a:p>
                  </a:txBody>
                  <a:tcPr/>
                </a:tc>
                <a:tc>
                  <a:txBody>
                    <a:bodyPr/>
                    <a:lstStyle/>
                    <a:p>
                      <a:pPr lvl="0" algn="r">
                        <a:buNone/>
                      </a:pPr>
                      <a:r>
                        <a:rPr lang="en-US"/>
                        <a:t>92%</a:t>
                      </a:r>
                    </a:p>
                  </a:txBody>
                  <a:tcPr/>
                </a:tc>
                <a:extLst>
                  <a:ext uri="{0D108BD9-81ED-4DB2-BD59-A6C34878D82A}">
                    <a16:rowId xmlns:a16="http://schemas.microsoft.com/office/drawing/2014/main" val="1793300303"/>
                  </a:ext>
                </a:extLst>
              </a:tr>
            </a:tbl>
          </a:graphicData>
        </a:graphic>
      </p:graphicFrame>
      <p:sp>
        <p:nvSpPr>
          <p:cNvPr id="6" name="TextBox 5">
            <a:extLst>
              <a:ext uri="{FF2B5EF4-FFF2-40B4-BE49-F238E27FC236}">
                <a16:creationId xmlns:a16="http://schemas.microsoft.com/office/drawing/2014/main" id="{7605B114-3D7D-1CE0-10A5-29E3C1D07B62}"/>
              </a:ext>
            </a:extLst>
          </p:cNvPr>
          <p:cNvSpPr txBox="1"/>
          <p:nvPr/>
        </p:nvSpPr>
        <p:spPr>
          <a:xfrm>
            <a:off x="863401" y="3862892"/>
            <a:ext cx="9659456" cy="553998"/>
          </a:xfrm>
          <a:prstGeom prst="rect">
            <a:avLst/>
          </a:prstGeom>
          <a:noFill/>
        </p:spPr>
        <p:txBody>
          <a:bodyPr wrap="square">
            <a:spAutoFit/>
          </a:bodyPr>
          <a:lstStyle/>
          <a:p>
            <a:r>
              <a:rPr lang="en-US" sz="3000">
                <a:solidFill>
                  <a:srgbClr val="003E6B"/>
                </a:solidFill>
                <a:latin typeface="+mj-lt"/>
              </a:rPr>
              <a:t>Non-US Audience Reach – </a:t>
            </a:r>
            <a:r>
              <a:rPr lang="en-US" sz="3000">
                <a:solidFill>
                  <a:schemeClr val="accent1"/>
                </a:solidFill>
                <a:latin typeface="+mj-lt"/>
              </a:rPr>
              <a:t>Grow by 10%</a:t>
            </a:r>
          </a:p>
        </p:txBody>
      </p:sp>
      <p:graphicFrame>
        <p:nvGraphicFramePr>
          <p:cNvPr id="7" name="Table 5">
            <a:extLst>
              <a:ext uri="{FF2B5EF4-FFF2-40B4-BE49-F238E27FC236}">
                <a16:creationId xmlns:a16="http://schemas.microsoft.com/office/drawing/2014/main" id="{084111FF-05EE-BEFA-B1A9-DA3F5890B5AE}"/>
              </a:ext>
            </a:extLst>
          </p:cNvPr>
          <p:cNvGraphicFramePr>
            <a:graphicFrameLocks noGrp="1"/>
          </p:cNvGraphicFramePr>
          <p:nvPr/>
        </p:nvGraphicFramePr>
        <p:xfrm>
          <a:off x="972457" y="4560935"/>
          <a:ext cx="9956800" cy="1483360"/>
        </p:xfrm>
        <a:graphic>
          <a:graphicData uri="http://schemas.openxmlformats.org/drawingml/2006/table">
            <a:tbl>
              <a:tblPr firstRow="1" bandRow="1">
                <a:tableStyleId>{073A0DAA-6AF3-43AB-8588-CEC1D06C72B9}</a:tableStyleId>
              </a:tblPr>
              <a:tblGrid>
                <a:gridCol w="4760686">
                  <a:extLst>
                    <a:ext uri="{9D8B030D-6E8A-4147-A177-3AD203B41FA5}">
                      <a16:colId xmlns:a16="http://schemas.microsoft.com/office/drawing/2014/main" val="2626036053"/>
                    </a:ext>
                  </a:extLst>
                </a:gridCol>
                <a:gridCol w="1349828">
                  <a:extLst>
                    <a:ext uri="{9D8B030D-6E8A-4147-A177-3AD203B41FA5}">
                      <a16:colId xmlns:a16="http://schemas.microsoft.com/office/drawing/2014/main" val="2793372084"/>
                    </a:ext>
                  </a:extLst>
                </a:gridCol>
                <a:gridCol w="1436915">
                  <a:extLst>
                    <a:ext uri="{9D8B030D-6E8A-4147-A177-3AD203B41FA5}">
                      <a16:colId xmlns:a16="http://schemas.microsoft.com/office/drawing/2014/main" val="2327479499"/>
                    </a:ext>
                  </a:extLst>
                </a:gridCol>
                <a:gridCol w="2409371">
                  <a:extLst>
                    <a:ext uri="{9D8B030D-6E8A-4147-A177-3AD203B41FA5}">
                      <a16:colId xmlns:a16="http://schemas.microsoft.com/office/drawing/2014/main" val="2311884814"/>
                    </a:ext>
                  </a:extLst>
                </a:gridCol>
              </a:tblGrid>
              <a:tr h="370840">
                <a:tc>
                  <a:txBody>
                    <a:bodyPr/>
                    <a:lstStyle/>
                    <a:p>
                      <a:r>
                        <a:rPr lang="en-US"/>
                        <a:t>Metric Measured</a:t>
                      </a:r>
                    </a:p>
                  </a:txBody>
                  <a:tcPr/>
                </a:tc>
                <a:tc>
                  <a:txBody>
                    <a:bodyPr/>
                    <a:lstStyle/>
                    <a:p>
                      <a:pPr algn="r"/>
                      <a:r>
                        <a:rPr lang="en-US"/>
                        <a:t>Goal</a:t>
                      </a:r>
                    </a:p>
                  </a:txBody>
                  <a:tcPr/>
                </a:tc>
                <a:tc>
                  <a:txBody>
                    <a:bodyPr/>
                    <a:lstStyle/>
                    <a:p>
                      <a:pPr algn="r"/>
                      <a:r>
                        <a:rPr lang="en-US"/>
                        <a:t>Actual</a:t>
                      </a:r>
                    </a:p>
                  </a:txBody>
                  <a:tcPr/>
                </a:tc>
                <a:tc>
                  <a:txBody>
                    <a:bodyPr/>
                    <a:lstStyle/>
                    <a:p>
                      <a:pPr algn="r"/>
                      <a:r>
                        <a:rPr lang="en-US"/>
                        <a:t>Achievement Rate</a:t>
                      </a:r>
                    </a:p>
                  </a:txBody>
                  <a:tcPr/>
                </a:tc>
                <a:extLst>
                  <a:ext uri="{0D108BD9-81ED-4DB2-BD59-A6C34878D82A}">
                    <a16:rowId xmlns:a16="http://schemas.microsoft.com/office/drawing/2014/main" val="1554131803"/>
                  </a:ext>
                </a:extLst>
              </a:tr>
              <a:tr h="370840">
                <a:tc>
                  <a:txBody>
                    <a:bodyPr/>
                    <a:lstStyle/>
                    <a:p>
                      <a:r>
                        <a:rPr lang="en-US"/>
                        <a:t>ISA website users</a:t>
                      </a:r>
                    </a:p>
                  </a:txBody>
                  <a:tcPr/>
                </a:tc>
                <a:tc>
                  <a:txBody>
                    <a:bodyPr/>
                    <a:lstStyle/>
                    <a:p>
                      <a:pPr algn="r"/>
                      <a:r>
                        <a:rPr lang="en-US"/>
                        <a:t>1,077,993</a:t>
                      </a:r>
                    </a:p>
                  </a:txBody>
                  <a:tcPr/>
                </a:tc>
                <a:tc>
                  <a:txBody>
                    <a:bodyPr/>
                    <a:lstStyle/>
                    <a:p>
                      <a:pPr algn="r"/>
                      <a:r>
                        <a:rPr lang="en-US"/>
                        <a:t>1,716,721</a:t>
                      </a:r>
                    </a:p>
                  </a:txBody>
                  <a:tcPr/>
                </a:tc>
                <a:tc>
                  <a:txBody>
                    <a:bodyPr/>
                    <a:lstStyle/>
                    <a:p>
                      <a:pPr algn="r"/>
                      <a:r>
                        <a:rPr lang="en-US" b="1">
                          <a:highlight>
                            <a:srgbClr val="B3DBF3"/>
                          </a:highlight>
                        </a:rPr>
                        <a:t>159%</a:t>
                      </a:r>
                    </a:p>
                  </a:txBody>
                  <a:tcPr/>
                </a:tc>
                <a:extLst>
                  <a:ext uri="{0D108BD9-81ED-4DB2-BD59-A6C34878D82A}">
                    <a16:rowId xmlns:a16="http://schemas.microsoft.com/office/drawing/2014/main" val="2053107815"/>
                  </a:ext>
                </a:extLst>
              </a:tr>
              <a:tr h="370840">
                <a:tc>
                  <a:txBody>
                    <a:bodyPr/>
                    <a:lstStyle/>
                    <a:p>
                      <a:r>
                        <a:rPr lang="en-US"/>
                        <a:t>ISA landing page visitors</a:t>
                      </a:r>
                    </a:p>
                  </a:txBody>
                  <a:tcPr/>
                </a:tc>
                <a:tc>
                  <a:txBody>
                    <a:bodyPr/>
                    <a:lstStyle/>
                    <a:p>
                      <a:pPr algn="r"/>
                      <a:r>
                        <a:rPr lang="en-US"/>
                        <a:t>1,184,811</a:t>
                      </a:r>
                    </a:p>
                  </a:txBody>
                  <a:tcPr/>
                </a:tc>
                <a:tc>
                  <a:txBody>
                    <a:bodyPr/>
                    <a:lstStyle/>
                    <a:p>
                      <a:pPr algn="r"/>
                      <a:r>
                        <a:rPr lang="en-US"/>
                        <a:t>5,134,872</a:t>
                      </a:r>
                    </a:p>
                  </a:txBody>
                  <a:tcPr/>
                </a:tc>
                <a:tc>
                  <a:txBody>
                    <a:bodyPr/>
                    <a:lstStyle/>
                    <a:p>
                      <a:pPr algn="r"/>
                      <a:r>
                        <a:rPr lang="en-US" b="1">
                          <a:highlight>
                            <a:srgbClr val="B3DBF3"/>
                          </a:highlight>
                        </a:rPr>
                        <a:t>433%</a:t>
                      </a:r>
                    </a:p>
                  </a:txBody>
                  <a:tcPr/>
                </a:tc>
                <a:extLst>
                  <a:ext uri="{0D108BD9-81ED-4DB2-BD59-A6C34878D82A}">
                    <a16:rowId xmlns:a16="http://schemas.microsoft.com/office/drawing/2014/main" val="2445739366"/>
                  </a:ext>
                </a:extLst>
              </a:tr>
              <a:tr h="370840">
                <a:tc>
                  <a:txBody>
                    <a:bodyPr/>
                    <a:lstStyle/>
                    <a:p>
                      <a:r>
                        <a:rPr lang="en-US"/>
                        <a:t>Total registrations for events and webinars</a:t>
                      </a:r>
                    </a:p>
                  </a:txBody>
                  <a:tcPr/>
                </a:tc>
                <a:tc>
                  <a:txBody>
                    <a:bodyPr/>
                    <a:lstStyle/>
                    <a:p>
                      <a:pPr algn="r"/>
                      <a:r>
                        <a:rPr lang="en-US"/>
                        <a:t>8,825</a:t>
                      </a:r>
                    </a:p>
                  </a:txBody>
                  <a:tcPr/>
                </a:tc>
                <a:tc>
                  <a:txBody>
                    <a:bodyPr/>
                    <a:lstStyle/>
                    <a:p>
                      <a:pPr lvl="0" algn="r">
                        <a:buNone/>
                      </a:pPr>
                      <a:r>
                        <a:rPr lang="en-US"/>
                        <a:t>8,432</a:t>
                      </a:r>
                    </a:p>
                  </a:txBody>
                  <a:tcPr/>
                </a:tc>
                <a:tc>
                  <a:txBody>
                    <a:bodyPr/>
                    <a:lstStyle/>
                    <a:p>
                      <a:pPr algn="r"/>
                      <a:r>
                        <a:rPr lang="en-US"/>
                        <a:t>96%</a:t>
                      </a:r>
                    </a:p>
                  </a:txBody>
                  <a:tcPr/>
                </a:tc>
                <a:extLst>
                  <a:ext uri="{0D108BD9-81ED-4DB2-BD59-A6C34878D82A}">
                    <a16:rowId xmlns:a16="http://schemas.microsoft.com/office/drawing/2014/main" val="1793300303"/>
                  </a:ext>
                </a:extLst>
              </a:tr>
            </a:tbl>
          </a:graphicData>
        </a:graphic>
      </p:graphicFrame>
      <p:pic>
        <p:nvPicPr>
          <p:cNvPr id="11" name="Picture 10" descr="Logo&#10;&#10;Description automatically generated">
            <a:extLst>
              <a:ext uri="{FF2B5EF4-FFF2-40B4-BE49-F238E27FC236}">
                <a16:creationId xmlns:a16="http://schemas.microsoft.com/office/drawing/2014/main" id="{397B0CDC-94E8-6464-4DB6-B255EA12C672}"/>
              </a:ext>
            </a:extLst>
          </p:cNvPr>
          <p:cNvPicPr>
            <a:picLocks noChangeAspect="1"/>
          </p:cNvPicPr>
          <p:nvPr/>
        </p:nvPicPr>
        <p:blipFill rotWithShape="1">
          <a:blip r:embed="rId3">
            <a:extLst>
              <a:ext uri="{28A0092B-C50C-407E-A947-70E740481C1C}">
                <a14:useLocalDpi xmlns:a14="http://schemas.microsoft.com/office/drawing/2010/main" val="0"/>
              </a:ext>
            </a:extLst>
          </a:blip>
          <a:srcRect l="18254" t="21799" r="17301"/>
          <a:stretch/>
        </p:blipFill>
        <p:spPr>
          <a:xfrm>
            <a:off x="11122986" y="2467431"/>
            <a:ext cx="788961" cy="903514"/>
          </a:xfrm>
          <a:prstGeom prst="rect">
            <a:avLst/>
          </a:prstGeom>
        </p:spPr>
      </p:pic>
      <p:pic>
        <p:nvPicPr>
          <p:cNvPr id="12" name="Picture 11" descr="Logo&#10;&#10;Description automatically generated">
            <a:extLst>
              <a:ext uri="{FF2B5EF4-FFF2-40B4-BE49-F238E27FC236}">
                <a16:creationId xmlns:a16="http://schemas.microsoft.com/office/drawing/2014/main" id="{E058F480-CD44-4618-8AFE-D3D39CA57B0E}"/>
              </a:ext>
            </a:extLst>
          </p:cNvPr>
          <p:cNvPicPr>
            <a:picLocks noChangeAspect="1"/>
          </p:cNvPicPr>
          <p:nvPr/>
        </p:nvPicPr>
        <p:blipFill rotWithShape="1">
          <a:blip r:embed="rId3">
            <a:extLst>
              <a:ext uri="{28A0092B-C50C-407E-A947-70E740481C1C}">
                <a14:useLocalDpi xmlns:a14="http://schemas.microsoft.com/office/drawing/2010/main" val="0"/>
              </a:ext>
            </a:extLst>
          </a:blip>
          <a:srcRect l="18254" t="21799" r="17301"/>
          <a:stretch/>
        </p:blipFill>
        <p:spPr>
          <a:xfrm>
            <a:off x="11122985" y="4796065"/>
            <a:ext cx="788961" cy="903514"/>
          </a:xfrm>
          <a:prstGeom prst="rect">
            <a:avLst/>
          </a:prstGeom>
        </p:spPr>
      </p:pic>
      <p:sp>
        <p:nvSpPr>
          <p:cNvPr id="14" name="TextBox 13">
            <a:extLst>
              <a:ext uri="{FF2B5EF4-FFF2-40B4-BE49-F238E27FC236}">
                <a16:creationId xmlns:a16="http://schemas.microsoft.com/office/drawing/2014/main" id="{B3C74975-604D-023E-E5A1-3C89C145F30C}"/>
              </a:ext>
            </a:extLst>
          </p:cNvPr>
          <p:cNvSpPr txBox="1"/>
          <p:nvPr/>
        </p:nvSpPr>
        <p:spPr>
          <a:xfrm>
            <a:off x="972458" y="331574"/>
            <a:ext cx="4760686" cy="1015663"/>
          </a:xfrm>
          <a:prstGeom prst="rect">
            <a:avLst/>
          </a:prstGeom>
          <a:solidFill>
            <a:schemeClr val="tx2"/>
          </a:solidFill>
          <a:ln>
            <a:noFill/>
          </a:ln>
          <a:effectLst/>
        </p:spPr>
        <p:txBody>
          <a:bodyPr wrap="square" rtlCol="0">
            <a:spAutoFit/>
          </a:bodyPr>
          <a:lstStyle/>
          <a:p>
            <a:pPr algn="ctr"/>
            <a:endParaRPr lang="en-US" sz="2000" b="1">
              <a:solidFill>
                <a:schemeClr val="bg1"/>
              </a:solidFill>
              <a:latin typeface="+mj-lt"/>
            </a:endParaRPr>
          </a:p>
          <a:p>
            <a:pPr algn="ctr"/>
            <a:r>
              <a:rPr lang="en-US" sz="2000" b="1">
                <a:solidFill>
                  <a:schemeClr val="bg1"/>
                </a:solidFill>
                <a:latin typeface="+mj-lt"/>
              </a:rPr>
              <a:t>Industry Reach &amp; Awareness</a:t>
            </a:r>
          </a:p>
          <a:p>
            <a:pPr algn="ctr"/>
            <a:endParaRPr lang="en-US" sz="2000" b="1">
              <a:solidFill>
                <a:schemeClr val="bg1"/>
              </a:solidFill>
              <a:latin typeface="+mj-lt"/>
            </a:endParaRPr>
          </a:p>
        </p:txBody>
      </p:sp>
      <p:sp>
        <p:nvSpPr>
          <p:cNvPr id="3" name="TextBox 2">
            <a:extLst>
              <a:ext uri="{FF2B5EF4-FFF2-40B4-BE49-F238E27FC236}">
                <a16:creationId xmlns:a16="http://schemas.microsoft.com/office/drawing/2014/main" id="{1F69C6EC-2C1E-1529-3110-B548FF99C9D4}"/>
              </a:ext>
            </a:extLst>
          </p:cNvPr>
          <p:cNvSpPr txBox="1"/>
          <p:nvPr/>
        </p:nvSpPr>
        <p:spPr>
          <a:xfrm>
            <a:off x="976119" y="6179183"/>
            <a:ext cx="11210293"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tx2"/>
                </a:solidFill>
                <a:latin typeface="Open Sans"/>
                <a:ea typeface="Open Sans"/>
                <a:cs typeface="Calibri"/>
              </a:rPr>
              <a:t>Notes: Landing pages are exceptionally high because these campaigns have performed very well across the board in 2022. </a:t>
            </a:r>
            <a:br>
              <a:rPr lang="en-US" sz="1200" dirty="0">
                <a:latin typeface="Open Sans"/>
                <a:ea typeface="Open Sans"/>
                <a:cs typeface="Calibri"/>
              </a:rPr>
            </a:br>
            <a:r>
              <a:rPr lang="en-US" sz="1200" dirty="0">
                <a:solidFill>
                  <a:schemeClr val="tx2"/>
                </a:solidFill>
                <a:latin typeface="Open Sans"/>
                <a:ea typeface="Open Sans"/>
                <a:cs typeface="Calibri"/>
              </a:rPr>
              <a:t>Event registrations lag: two large events were postponed, and we have observed “webinar fatigue” in 2022. </a:t>
            </a:r>
            <a:r>
              <a:rPr lang="en-US" sz="1200" dirty="0">
                <a:solidFill>
                  <a:schemeClr val="tx2"/>
                </a:solidFill>
                <a:ea typeface="+mn-lt"/>
                <a:cs typeface="+mn-lt"/>
              </a:rPr>
              <a:t>Still, we came very close to achieving our goal!</a:t>
            </a:r>
            <a:endParaRPr lang="en-US" sz="1200" dirty="0">
              <a:solidFill>
                <a:schemeClr val="tx2"/>
              </a:solidFill>
              <a:latin typeface="Open Sans"/>
              <a:ea typeface="Open Sans"/>
              <a:cs typeface="Calibri"/>
            </a:endParaRPr>
          </a:p>
        </p:txBody>
      </p:sp>
      <p:sp>
        <p:nvSpPr>
          <p:cNvPr id="8" name="TextBox 7">
            <a:extLst>
              <a:ext uri="{FF2B5EF4-FFF2-40B4-BE49-F238E27FC236}">
                <a16:creationId xmlns:a16="http://schemas.microsoft.com/office/drawing/2014/main" id="{AAEA76CD-6ECE-B2C4-8332-782BAA1DB4FB}"/>
              </a:ext>
            </a:extLst>
          </p:cNvPr>
          <p:cNvSpPr txBox="1"/>
          <p:nvPr/>
        </p:nvSpPr>
        <p:spPr>
          <a:xfrm>
            <a:off x="8148863" y="525531"/>
            <a:ext cx="2885091" cy="638508"/>
          </a:xfrm>
          <a:prstGeom prst="rect">
            <a:avLst/>
          </a:prstGeom>
          <a:noFill/>
        </p:spPr>
        <p:txBody>
          <a:bodyPr wrap="square" lIns="91440" tIns="45720" rIns="91440" bIns="45720" anchor="t">
            <a:spAutoFit/>
          </a:bodyPr>
          <a:lstStyle/>
          <a:p>
            <a:pPr algn="r">
              <a:lnSpc>
                <a:spcPct val="114999"/>
              </a:lnSpc>
            </a:pPr>
            <a:r>
              <a:rPr lang="en-US" sz="1600">
                <a:solidFill>
                  <a:schemeClr val="bg2">
                    <a:lumMod val="50000"/>
                  </a:schemeClr>
                </a:solidFill>
                <a:latin typeface="Montserrat SemiBold"/>
                <a:ea typeface="Open Sans"/>
                <a:cs typeface="Open Sans"/>
              </a:rPr>
              <a:t>Through December 2022</a:t>
            </a:r>
            <a:endParaRPr lang="en-US">
              <a:solidFill>
                <a:schemeClr val="bg2">
                  <a:lumMod val="50000"/>
                </a:schemeClr>
              </a:solidFill>
            </a:endParaRPr>
          </a:p>
          <a:p>
            <a:pPr algn="r">
              <a:lnSpc>
                <a:spcPct val="114999"/>
              </a:lnSpc>
            </a:pPr>
            <a:r>
              <a:rPr lang="en-US" sz="1600">
                <a:solidFill>
                  <a:schemeClr val="accent2"/>
                </a:solidFill>
                <a:latin typeface="Montserrat SemiBold"/>
                <a:ea typeface="Open Sans"/>
                <a:cs typeface="Open Sans"/>
              </a:rPr>
              <a:t>100%</a:t>
            </a:r>
            <a:r>
              <a:rPr lang="en-US" sz="1600">
                <a:solidFill>
                  <a:schemeClr val="bg2">
                    <a:lumMod val="50000"/>
                  </a:schemeClr>
                </a:solidFill>
                <a:latin typeface="Montserrat SemiBold"/>
                <a:ea typeface="Open Sans"/>
                <a:cs typeface="Open Sans"/>
              </a:rPr>
              <a:t> of year complete</a:t>
            </a:r>
          </a:p>
        </p:txBody>
      </p:sp>
    </p:spTree>
    <p:extLst>
      <p:ext uri="{BB962C8B-B14F-4D97-AF65-F5344CB8AC3E}">
        <p14:creationId xmlns:p14="http://schemas.microsoft.com/office/powerpoint/2010/main" val="1450079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3DEEDD-A35E-2A31-0722-5785B5211125}"/>
              </a:ext>
            </a:extLst>
          </p:cNvPr>
          <p:cNvSpPr txBox="1"/>
          <p:nvPr/>
        </p:nvSpPr>
        <p:spPr>
          <a:xfrm>
            <a:off x="972457" y="342244"/>
            <a:ext cx="5123543" cy="1015663"/>
          </a:xfrm>
          <a:prstGeom prst="rect">
            <a:avLst/>
          </a:prstGeom>
          <a:solidFill>
            <a:schemeClr val="accent6"/>
          </a:solidFill>
          <a:ln>
            <a:noFill/>
          </a:ln>
          <a:effectLst/>
        </p:spPr>
        <p:txBody>
          <a:bodyPr wrap="square" rtlCol="0">
            <a:spAutoFit/>
          </a:bodyPr>
          <a:lstStyle/>
          <a:p>
            <a:pPr algn="ctr"/>
            <a:endParaRPr lang="en-US" sz="2000" b="1">
              <a:solidFill>
                <a:schemeClr val="bg1"/>
              </a:solidFill>
              <a:latin typeface="+mj-lt"/>
            </a:endParaRPr>
          </a:p>
          <a:p>
            <a:pPr algn="ctr"/>
            <a:r>
              <a:rPr lang="en-US" sz="2000" b="1">
                <a:solidFill>
                  <a:schemeClr val="bg1"/>
                </a:solidFill>
                <a:latin typeface="+mj-lt"/>
              </a:rPr>
              <a:t>Technical Education &amp; Certification</a:t>
            </a:r>
          </a:p>
          <a:p>
            <a:pPr algn="ctr"/>
            <a:endParaRPr lang="en-US" sz="2000" b="1">
              <a:solidFill>
                <a:schemeClr val="bg1"/>
              </a:solidFill>
              <a:latin typeface="+mj-lt"/>
            </a:endParaRPr>
          </a:p>
        </p:txBody>
      </p:sp>
      <p:graphicFrame>
        <p:nvGraphicFramePr>
          <p:cNvPr id="5" name="Table 5">
            <a:extLst>
              <a:ext uri="{FF2B5EF4-FFF2-40B4-BE49-F238E27FC236}">
                <a16:creationId xmlns:a16="http://schemas.microsoft.com/office/drawing/2014/main" id="{0F26F946-285A-D4DF-3949-589C25C6DDBB}"/>
              </a:ext>
            </a:extLst>
          </p:cNvPr>
          <p:cNvGraphicFramePr>
            <a:graphicFrameLocks noGrp="1"/>
          </p:cNvGraphicFramePr>
          <p:nvPr/>
        </p:nvGraphicFramePr>
        <p:xfrm>
          <a:off x="972457" y="2418253"/>
          <a:ext cx="9956800" cy="741680"/>
        </p:xfrm>
        <a:graphic>
          <a:graphicData uri="http://schemas.openxmlformats.org/drawingml/2006/table">
            <a:tbl>
              <a:tblPr firstRow="1" bandRow="1">
                <a:tableStyleId>{073A0DAA-6AF3-43AB-8588-CEC1D06C72B9}</a:tableStyleId>
              </a:tblPr>
              <a:tblGrid>
                <a:gridCol w="5167086">
                  <a:extLst>
                    <a:ext uri="{9D8B030D-6E8A-4147-A177-3AD203B41FA5}">
                      <a16:colId xmlns:a16="http://schemas.microsoft.com/office/drawing/2014/main" val="2626036053"/>
                    </a:ext>
                  </a:extLst>
                </a:gridCol>
                <a:gridCol w="1175657">
                  <a:extLst>
                    <a:ext uri="{9D8B030D-6E8A-4147-A177-3AD203B41FA5}">
                      <a16:colId xmlns:a16="http://schemas.microsoft.com/office/drawing/2014/main" val="2793372084"/>
                    </a:ext>
                  </a:extLst>
                </a:gridCol>
                <a:gridCol w="1204686">
                  <a:extLst>
                    <a:ext uri="{9D8B030D-6E8A-4147-A177-3AD203B41FA5}">
                      <a16:colId xmlns:a16="http://schemas.microsoft.com/office/drawing/2014/main" val="2327479499"/>
                    </a:ext>
                  </a:extLst>
                </a:gridCol>
                <a:gridCol w="2409371">
                  <a:extLst>
                    <a:ext uri="{9D8B030D-6E8A-4147-A177-3AD203B41FA5}">
                      <a16:colId xmlns:a16="http://schemas.microsoft.com/office/drawing/2014/main" val="2311884814"/>
                    </a:ext>
                  </a:extLst>
                </a:gridCol>
              </a:tblGrid>
              <a:tr h="370840">
                <a:tc>
                  <a:txBody>
                    <a:bodyPr/>
                    <a:lstStyle/>
                    <a:p>
                      <a:r>
                        <a:rPr lang="en-US"/>
                        <a:t>Metric Measured</a:t>
                      </a:r>
                    </a:p>
                  </a:txBody>
                  <a:tcPr>
                    <a:solidFill>
                      <a:schemeClr val="accent6"/>
                    </a:solidFill>
                  </a:tcPr>
                </a:tc>
                <a:tc>
                  <a:txBody>
                    <a:bodyPr/>
                    <a:lstStyle/>
                    <a:p>
                      <a:pPr algn="r"/>
                      <a:r>
                        <a:rPr lang="en-US"/>
                        <a:t>Goal</a:t>
                      </a:r>
                    </a:p>
                  </a:txBody>
                  <a:tcPr>
                    <a:solidFill>
                      <a:schemeClr val="accent6"/>
                    </a:solidFill>
                  </a:tcPr>
                </a:tc>
                <a:tc>
                  <a:txBody>
                    <a:bodyPr/>
                    <a:lstStyle/>
                    <a:p>
                      <a:pPr algn="r"/>
                      <a:r>
                        <a:rPr lang="en-US"/>
                        <a:t>Actual</a:t>
                      </a:r>
                    </a:p>
                  </a:txBody>
                  <a:tcPr>
                    <a:solidFill>
                      <a:schemeClr val="accent6"/>
                    </a:solidFill>
                  </a:tcPr>
                </a:tc>
                <a:tc>
                  <a:txBody>
                    <a:bodyPr/>
                    <a:lstStyle/>
                    <a:p>
                      <a:pPr algn="r"/>
                      <a:r>
                        <a:rPr lang="en-US"/>
                        <a:t>Achievement Rate</a:t>
                      </a:r>
                    </a:p>
                  </a:txBody>
                  <a:tcPr>
                    <a:solidFill>
                      <a:schemeClr val="accent6"/>
                    </a:solidFill>
                  </a:tcPr>
                </a:tc>
                <a:extLst>
                  <a:ext uri="{0D108BD9-81ED-4DB2-BD59-A6C34878D82A}">
                    <a16:rowId xmlns:a16="http://schemas.microsoft.com/office/drawing/2014/main" val="1554131803"/>
                  </a:ext>
                </a:extLst>
              </a:tr>
              <a:tr h="370840">
                <a:tc>
                  <a:txBody>
                    <a:bodyPr/>
                    <a:lstStyle/>
                    <a:p>
                      <a:r>
                        <a:rPr lang="en-US"/>
                        <a:t>Total number of trainees for all courses</a:t>
                      </a:r>
                    </a:p>
                  </a:txBody>
                  <a:tcPr>
                    <a:solidFill>
                      <a:schemeClr val="accent6">
                        <a:lumMod val="20000"/>
                        <a:lumOff val="80000"/>
                      </a:schemeClr>
                    </a:solidFill>
                  </a:tcPr>
                </a:tc>
                <a:tc>
                  <a:txBody>
                    <a:bodyPr/>
                    <a:lstStyle/>
                    <a:p>
                      <a:pPr algn="r"/>
                      <a:r>
                        <a:rPr lang="en-US"/>
                        <a:t>4,236</a:t>
                      </a:r>
                    </a:p>
                  </a:txBody>
                  <a:tcPr>
                    <a:solidFill>
                      <a:schemeClr val="accent6">
                        <a:lumMod val="20000"/>
                        <a:lumOff val="80000"/>
                      </a:schemeClr>
                    </a:solidFill>
                  </a:tcPr>
                </a:tc>
                <a:tc>
                  <a:txBody>
                    <a:bodyPr/>
                    <a:lstStyle/>
                    <a:p>
                      <a:pPr algn="r"/>
                      <a:r>
                        <a:rPr lang="en-US"/>
                        <a:t>8,343</a:t>
                      </a:r>
                    </a:p>
                  </a:txBody>
                  <a:tcPr>
                    <a:solidFill>
                      <a:schemeClr val="accent6">
                        <a:lumMod val="20000"/>
                        <a:lumOff val="80000"/>
                      </a:schemeClr>
                    </a:solidFill>
                  </a:tcPr>
                </a:tc>
                <a:tc>
                  <a:txBody>
                    <a:bodyPr/>
                    <a:lstStyle/>
                    <a:p>
                      <a:pPr algn="r"/>
                      <a:r>
                        <a:rPr lang="en-US" b="1">
                          <a:solidFill>
                            <a:schemeClr val="bg1"/>
                          </a:solidFill>
                          <a:highlight>
                            <a:srgbClr val="003E6B"/>
                          </a:highlight>
                        </a:rPr>
                        <a:t>197%</a:t>
                      </a:r>
                    </a:p>
                  </a:txBody>
                  <a:tcPr>
                    <a:solidFill>
                      <a:schemeClr val="accent6">
                        <a:lumMod val="20000"/>
                        <a:lumOff val="80000"/>
                      </a:schemeClr>
                    </a:solidFill>
                  </a:tcPr>
                </a:tc>
                <a:extLst>
                  <a:ext uri="{0D108BD9-81ED-4DB2-BD59-A6C34878D82A}">
                    <a16:rowId xmlns:a16="http://schemas.microsoft.com/office/drawing/2014/main" val="2053107815"/>
                  </a:ext>
                </a:extLst>
              </a:tr>
            </a:tbl>
          </a:graphicData>
        </a:graphic>
      </p:graphicFrame>
      <p:pic>
        <p:nvPicPr>
          <p:cNvPr id="6" name="Picture 5" descr="Logo&#10;&#10;Description automatically generated">
            <a:extLst>
              <a:ext uri="{FF2B5EF4-FFF2-40B4-BE49-F238E27FC236}">
                <a16:creationId xmlns:a16="http://schemas.microsoft.com/office/drawing/2014/main" id="{005E7919-EF7B-B8AE-2EE1-5110E2E1D0A9}"/>
              </a:ext>
            </a:extLst>
          </p:cNvPr>
          <p:cNvPicPr>
            <a:picLocks noChangeAspect="1"/>
          </p:cNvPicPr>
          <p:nvPr/>
        </p:nvPicPr>
        <p:blipFill rotWithShape="1">
          <a:blip r:embed="rId3">
            <a:extLst>
              <a:ext uri="{28A0092B-C50C-407E-A947-70E740481C1C}">
                <a14:useLocalDpi xmlns:a14="http://schemas.microsoft.com/office/drawing/2010/main" val="0"/>
              </a:ext>
            </a:extLst>
          </a:blip>
          <a:srcRect l="18254" t="21799" r="17301"/>
          <a:stretch/>
        </p:blipFill>
        <p:spPr>
          <a:xfrm>
            <a:off x="11152013" y="2337336"/>
            <a:ext cx="788961" cy="903514"/>
          </a:xfrm>
          <a:prstGeom prst="rect">
            <a:avLst/>
          </a:prstGeom>
        </p:spPr>
      </p:pic>
      <p:sp>
        <p:nvSpPr>
          <p:cNvPr id="9" name="TextBox 8">
            <a:extLst>
              <a:ext uri="{FF2B5EF4-FFF2-40B4-BE49-F238E27FC236}">
                <a16:creationId xmlns:a16="http://schemas.microsoft.com/office/drawing/2014/main" id="{CE92D222-05FB-D8E8-6AD7-747DF41E3A0A}"/>
              </a:ext>
            </a:extLst>
          </p:cNvPr>
          <p:cNvSpPr txBox="1"/>
          <p:nvPr/>
        </p:nvSpPr>
        <p:spPr>
          <a:xfrm>
            <a:off x="863401" y="1705701"/>
            <a:ext cx="9659456" cy="553998"/>
          </a:xfrm>
          <a:prstGeom prst="rect">
            <a:avLst/>
          </a:prstGeom>
          <a:noFill/>
        </p:spPr>
        <p:txBody>
          <a:bodyPr wrap="square">
            <a:spAutoFit/>
          </a:bodyPr>
          <a:lstStyle/>
          <a:p>
            <a:r>
              <a:rPr lang="en-US" sz="3000">
                <a:solidFill>
                  <a:srgbClr val="003E6B"/>
                </a:solidFill>
                <a:latin typeface="+mj-lt"/>
              </a:rPr>
              <a:t>Total Training Attendees – </a:t>
            </a:r>
            <a:r>
              <a:rPr lang="en-US" sz="3000">
                <a:solidFill>
                  <a:schemeClr val="accent6"/>
                </a:solidFill>
                <a:latin typeface="+mj-lt"/>
              </a:rPr>
              <a:t>Grow by 5%</a:t>
            </a:r>
          </a:p>
        </p:txBody>
      </p:sp>
      <p:sp>
        <p:nvSpPr>
          <p:cNvPr id="10" name="TextBox 9">
            <a:extLst>
              <a:ext uri="{FF2B5EF4-FFF2-40B4-BE49-F238E27FC236}">
                <a16:creationId xmlns:a16="http://schemas.microsoft.com/office/drawing/2014/main" id="{83E3E96E-12F4-A9D5-CEA1-E5636509D8CD}"/>
              </a:ext>
            </a:extLst>
          </p:cNvPr>
          <p:cNvSpPr txBox="1"/>
          <p:nvPr/>
        </p:nvSpPr>
        <p:spPr>
          <a:xfrm>
            <a:off x="863401" y="4284713"/>
            <a:ext cx="9659456" cy="553998"/>
          </a:xfrm>
          <a:prstGeom prst="rect">
            <a:avLst/>
          </a:prstGeom>
          <a:noFill/>
        </p:spPr>
        <p:txBody>
          <a:bodyPr wrap="square">
            <a:spAutoFit/>
          </a:bodyPr>
          <a:lstStyle/>
          <a:p>
            <a:r>
              <a:rPr lang="en-US" sz="3000">
                <a:solidFill>
                  <a:srgbClr val="003E6B"/>
                </a:solidFill>
                <a:latin typeface="+mj-lt"/>
              </a:rPr>
              <a:t>Non-US Training Attendees – </a:t>
            </a:r>
            <a:r>
              <a:rPr lang="en-US" sz="3000">
                <a:solidFill>
                  <a:schemeClr val="accent6"/>
                </a:solidFill>
                <a:latin typeface="+mj-lt"/>
              </a:rPr>
              <a:t>Grow by 2%</a:t>
            </a:r>
          </a:p>
        </p:txBody>
      </p:sp>
      <p:graphicFrame>
        <p:nvGraphicFramePr>
          <p:cNvPr id="11" name="Table 5">
            <a:extLst>
              <a:ext uri="{FF2B5EF4-FFF2-40B4-BE49-F238E27FC236}">
                <a16:creationId xmlns:a16="http://schemas.microsoft.com/office/drawing/2014/main" id="{387D289A-691C-0A6D-F067-3739E508665C}"/>
              </a:ext>
            </a:extLst>
          </p:cNvPr>
          <p:cNvGraphicFramePr>
            <a:graphicFrameLocks noGrp="1"/>
          </p:cNvGraphicFramePr>
          <p:nvPr/>
        </p:nvGraphicFramePr>
        <p:xfrm>
          <a:off x="972457" y="4950996"/>
          <a:ext cx="9956800" cy="741680"/>
        </p:xfrm>
        <a:graphic>
          <a:graphicData uri="http://schemas.openxmlformats.org/drawingml/2006/table">
            <a:tbl>
              <a:tblPr firstRow="1" bandRow="1">
                <a:tableStyleId>{073A0DAA-6AF3-43AB-8588-CEC1D06C72B9}</a:tableStyleId>
              </a:tblPr>
              <a:tblGrid>
                <a:gridCol w="5167086">
                  <a:extLst>
                    <a:ext uri="{9D8B030D-6E8A-4147-A177-3AD203B41FA5}">
                      <a16:colId xmlns:a16="http://schemas.microsoft.com/office/drawing/2014/main" val="2626036053"/>
                    </a:ext>
                  </a:extLst>
                </a:gridCol>
                <a:gridCol w="1175657">
                  <a:extLst>
                    <a:ext uri="{9D8B030D-6E8A-4147-A177-3AD203B41FA5}">
                      <a16:colId xmlns:a16="http://schemas.microsoft.com/office/drawing/2014/main" val="2793372084"/>
                    </a:ext>
                  </a:extLst>
                </a:gridCol>
                <a:gridCol w="1204686">
                  <a:extLst>
                    <a:ext uri="{9D8B030D-6E8A-4147-A177-3AD203B41FA5}">
                      <a16:colId xmlns:a16="http://schemas.microsoft.com/office/drawing/2014/main" val="2327479499"/>
                    </a:ext>
                  </a:extLst>
                </a:gridCol>
                <a:gridCol w="2409371">
                  <a:extLst>
                    <a:ext uri="{9D8B030D-6E8A-4147-A177-3AD203B41FA5}">
                      <a16:colId xmlns:a16="http://schemas.microsoft.com/office/drawing/2014/main" val="2311884814"/>
                    </a:ext>
                  </a:extLst>
                </a:gridCol>
              </a:tblGrid>
              <a:tr h="370840">
                <a:tc>
                  <a:txBody>
                    <a:bodyPr/>
                    <a:lstStyle/>
                    <a:p>
                      <a:r>
                        <a:rPr lang="en-US"/>
                        <a:t>Metric Measured</a:t>
                      </a:r>
                    </a:p>
                  </a:txBody>
                  <a:tcPr>
                    <a:solidFill>
                      <a:schemeClr val="accent6"/>
                    </a:solidFill>
                  </a:tcPr>
                </a:tc>
                <a:tc>
                  <a:txBody>
                    <a:bodyPr/>
                    <a:lstStyle/>
                    <a:p>
                      <a:pPr algn="r"/>
                      <a:r>
                        <a:rPr lang="en-US"/>
                        <a:t>Goal</a:t>
                      </a:r>
                    </a:p>
                  </a:txBody>
                  <a:tcPr>
                    <a:solidFill>
                      <a:schemeClr val="accent6"/>
                    </a:solidFill>
                  </a:tcPr>
                </a:tc>
                <a:tc>
                  <a:txBody>
                    <a:bodyPr/>
                    <a:lstStyle/>
                    <a:p>
                      <a:pPr algn="r"/>
                      <a:r>
                        <a:rPr lang="en-US"/>
                        <a:t>Actual</a:t>
                      </a:r>
                    </a:p>
                  </a:txBody>
                  <a:tcPr>
                    <a:solidFill>
                      <a:schemeClr val="accent6"/>
                    </a:solidFill>
                  </a:tcPr>
                </a:tc>
                <a:tc>
                  <a:txBody>
                    <a:bodyPr/>
                    <a:lstStyle/>
                    <a:p>
                      <a:pPr algn="r"/>
                      <a:r>
                        <a:rPr lang="en-US"/>
                        <a:t>Achievement Rate</a:t>
                      </a:r>
                    </a:p>
                  </a:txBody>
                  <a:tcPr>
                    <a:solidFill>
                      <a:schemeClr val="accent6"/>
                    </a:solidFill>
                  </a:tcPr>
                </a:tc>
                <a:extLst>
                  <a:ext uri="{0D108BD9-81ED-4DB2-BD59-A6C34878D82A}">
                    <a16:rowId xmlns:a16="http://schemas.microsoft.com/office/drawing/2014/main" val="1554131803"/>
                  </a:ext>
                </a:extLst>
              </a:tr>
              <a:tr h="370840">
                <a:tc>
                  <a:txBody>
                    <a:bodyPr/>
                    <a:lstStyle/>
                    <a:p>
                      <a:r>
                        <a:rPr lang="en-US"/>
                        <a:t>Total number non-US trainees for all courses</a:t>
                      </a:r>
                    </a:p>
                  </a:txBody>
                  <a:tcPr>
                    <a:solidFill>
                      <a:schemeClr val="accent6">
                        <a:lumMod val="20000"/>
                        <a:lumOff val="80000"/>
                      </a:schemeClr>
                    </a:solidFill>
                  </a:tcPr>
                </a:tc>
                <a:tc>
                  <a:txBody>
                    <a:bodyPr/>
                    <a:lstStyle/>
                    <a:p>
                      <a:pPr algn="r"/>
                      <a:r>
                        <a:rPr lang="en-US"/>
                        <a:t>3,026</a:t>
                      </a:r>
                    </a:p>
                  </a:txBody>
                  <a:tcPr>
                    <a:solidFill>
                      <a:schemeClr val="accent6">
                        <a:lumMod val="20000"/>
                        <a:lumOff val="80000"/>
                      </a:schemeClr>
                    </a:solidFill>
                  </a:tcPr>
                </a:tc>
                <a:tc>
                  <a:txBody>
                    <a:bodyPr/>
                    <a:lstStyle/>
                    <a:p>
                      <a:pPr lvl="0" algn="r">
                        <a:buNone/>
                      </a:pPr>
                      <a:r>
                        <a:rPr lang="en-US"/>
                        <a:t>4,404</a:t>
                      </a:r>
                    </a:p>
                  </a:txBody>
                  <a:tcPr>
                    <a:solidFill>
                      <a:schemeClr val="accent6">
                        <a:lumMod val="20000"/>
                        <a:lumOff val="80000"/>
                      </a:schemeClr>
                    </a:solidFill>
                  </a:tcPr>
                </a:tc>
                <a:tc>
                  <a:txBody>
                    <a:bodyPr/>
                    <a:lstStyle/>
                    <a:p>
                      <a:pPr lvl="0" algn="r">
                        <a:buNone/>
                      </a:pPr>
                      <a:r>
                        <a:rPr lang="en-US" sz="1800" b="1" i="0" u="none" strike="noStrike" noProof="0">
                          <a:solidFill>
                            <a:schemeClr val="bg1"/>
                          </a:solidFill>
                          <a:highlight>
                            <a:srgbClr val="003E6B"/>
                          </a:highlight>
                          <a:latin typeface="Open Sans"/>
                        </a:rPr>
                        <a:t>146%</a:t>
                      </a:r>
                    </a:p>
                  </a:txBody>
                  <a:tcPr>
                    <a:solidFill>
                      <a:schemeClr val="accent6">
                        <a:lumMod val="20000"/>
                        <a:lumOff val="80000"/>
                      </a:schemeClr>
                    </a:solidFill>
                  </a:tcPr>
                </a:tc>
                <a:extLst>
                  <a:ext uri="{0D108BD9-81ED-4DB2-BD59-A6C34878D82A}">
                    <a16:rowId xmlns:a16="http://schemas.microsoft.com/office/drawing/2014/main" val="2053107815"/>
                  </a:ext>
                </a:extLst>
              </a:tr>
            </a:tbl>
          </a:graphicData>
        </a:graphic>
      </p:graphicFrame>
      <p:sp>
        <p:nvSpPr>
          <p:cNvPr id="4" name="TextBox 3">
            <a:extLst>
              <a:ext uri="{FF2B5EF4-FFF2-40B4-BE49-F238E27FC236}">
                <a16:creationId xmlns:a16="http://schemas.microsoft.com/office/drawing/2014/main" id="{6B134849-F847-0611-E25D-7734068E239B}"/>
              </a:ext>
            </a:extLst>
          </p:cNvPr>
          <p:cNvSpPr txBox="1"/>
          <p:nvPr/>
        </p:nvSpPr>
        <p:spPr>
          <a:xfrm>
            <a:off x="976119" y="6014870"/>
            <a:ext cx="9964254"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solidFill>
                  <a:schemeClr val="accent1">
                    <a:lumMod val="50000"/>
                  </a:schemeClr>
                </a:solidFill>
                <a:latin typeface="Open Sans"/>
                <a:ea typeface="Open Sans"/>
                <a:cs typeface="Calibri"/>
              </a:rPr>
              <a:t>Notes: </a:t>
            </a:r>
            <a:r>
              <a:rPr lang="en-US" sz="1600">
                <a:solidFill>
                  <a:schemeClr val="accent1">
                    <a:lumMod val="50000"/>
                  </a:schemeClr>
                </a:solidFill>
                <a:latin typeface="Open Sans"/>
                <a:ea typeface="+mn-lt"/>
                <a:cs typeface="+mn-lt"/>
              </a:rPr>
              <a:t>We have exceeded our goal due to increased return to in-person training earlier in the year. Also, we have seen much better than expected eLearning sales and ISA Europe sales. </a:t>
            </a:r>
            <a:endParaRPr lang="en-US" sz="1600">
              <a:solidFill>
                <a:schemeClr val="accent1">
                  <a:lumMod val="50000"/>
                </a:schemeClr>
              </a:solidFill>
              <a:latin typeface="Calibri"/>
              <a:ea typeface="Open Sans"/>
              <a:cs typeface="Calibri"/>
            </a:endParaRPr>
          </a:p>
        </p:txBody>
      </p:sp>
      <p:sp>
        <p:nvSpPr>
          <p:cNvPr id="8" name="TextBox 7">
            <a:extLst>
              <a:ext uri="{FF2B5EF4-FFF2-40B4-BE49-F238E27FC236}">
                <a16:creationId xmlns:a16="http://schemas.microsoft.com/office/drawing/2014/main" id="{9C68EB74-0946-EA1D-5228-70E94A0178D1}"/>
              </a:ext>
            </a:extLst>
          </p:cNvPr>
          <p:cNvSpPr txBox="1"/>
          <p:nvPr/>
        </p:nvSpPr>
        <p:spPr>
          <a:xfrm>
            <a:off x="8148863" y="525531"/>
            <a:ext cx="2885091" cy="921663"/>
          </a:xfrm>
          <a:prstGeom prst="rect">
            <a:avLst/>
          </a:prstGeom>
          <a:noFill/>
        </p:spPr>
        <p:txBody>
          <a:bodyPr wrap="square" lIns="91440" tIns="45720" rIns="91440" bIns="45720" anchor="t">
            <a:spAutoFit/>
          </a:bodyPr>
          <a:lstStyle/>
          <a:p>
            <a:pPr algn="r">
              <a:lnSpc>
                <a:spcPct val="114999"/>
              </a:lnSpc>
            </a:pPr>
            <a:r>
              <a:rPr lang="en-US" sz="1600">
                <a:solidFill>
                  <a:schemeClr val="bg2">
                    <a:lumMod val="50000"/>
                  </a:schemeClr>
                </a:solidFill>
                <a:latin typeface="Montserrat SemiBold"/>
                <a:ea typeface="Open Sans"/>
                <a:cs typeface="Open Sans"/>
              </a:rPr>
              <a:t>Through December 2022</a:t>
            </a:r>
            <a:endParaRPr lang="en-US" sz="1600">
              <a:solidFill>
                <a:schemeClr val="bg2">
                  <a:lumMod val="50000"/>
                </a:schemeClr>
              </a:solidFill>
              <a:ea typeface="+mn-lt"/>
              <a:cs typeface="+mn-lt"/>
            </a:endParaRPr>
          </a:p>
          <a:p>
            <a:pPr algn="r">
              <a:lnSpc>
                <a:spcPct val="114999"/>
              </a:lnSpc>
            </a:pPr>
            <a:r>
              <a:rPr lang="en-US" sz="1600">
                <a:solidFill>
                  <a:schemeClr val="accent2"/>
                </a:solidFill>
                <a:latin typeface="Montserrat SemiBold"/>
                <a:ea typeface="Open Sans"/>
                <a:cs typeface="Open Sans"/>
              </a:rPr>
              <a:t>100%</a:t>
            </a:r>
            <a:r>
              <a:rPr lang="en-US" sz="1600">
                <a:solidFill>
                  <a:schemeClr val="bg2">
                    <a:lumMod val="50000"/>
                  </a:schemeClr>
                </a:solidFill>
                <a:latin typeface="Montserrat SemiBold"/>
                <a:ea typeface="Open Sans"/>
                <a:cs typeface="Open Sans"/>
              </a:rPr>
              <a:t> of year complete</a:t>
            </a:r>
            <a:endParaRPr lang="en-US" sz="1600">
              <a:solidFill>
                <a:schemeClr val="bg2">
                  <a:lumMod val="50000"/>
                </a:schemeClr>
              </a:solidFill>
              <a:ea typeface="+mn-lt"/>
              <a:cs typeface="+mn-lt"/>
            </a:endParaRPr>
          </a:p>
          <a:p>
            <a:pPr algn="r">
              <a:lnSpc>
                <a:spcPct val="114999"/>
              </a:lnSpc>
            </a:pPr>
            <a:endParaRPr lang="en-US" sz="1600">
              <a:solidFill>
                <a:schemeClr val="bg2">
                  <a:lumMod val="50000"/>
                </a:schemeClr>
              </a:solidFill>
              <a:latin typeface="Montserrat SemiBold"/>
              <a:ea typeface="Open Sans"/>
              <a:cs typeface="Open Sans"/>
            </a:endParaRPr>
          </a:p>
        </p:txBody>
      </p:sp>
      <p:pic>
        <p:nvPicPr>
          <p:cNvPr id="3" name="Picture 2" descr="Logo&#10;&#10;Description automatically generated">
            <a:extLst>
              <a:ext uri="{FF2B5EF4-FFF2-40B4-BE49-F238E27FC236}">
                <a16:creationId xmlns:a16="http://schemas.microsoft.com/office/drawing/2014/main" id="{D68EB166-F4F0-DA3B-284D-CD4F0BF9636C}"/>
              </a:ext>
            </a:extLst>
          </p:cNvPr>
          <p:cNvPicPr>
            <a:picLocks noChangeAspect="1"/>
          </p:cNvPicPr>
          <p:nvPr/>
        </p:nvPicPr>
        <p:blipFill rotWithShape="1">
          <a:blip r:embed="rId3">
            <a:extLst>
              <a:ext uri="{28A0092B-C50C-407E-A947-70E740481C1C}">
                <a14:useLocalDpi xmlns:a14="http://schemas.microsoft.com/office/drawing/2010/main" val="0"/>
              </a:ext>
            </a:extLst>
          </a:blip>
          <a:srcRect l="18254" t="21799" r="17301"/>
          <a:stretch/>
        </p:blipFill>
        <p:spPr>
          <a:xfrm>
            <a:off x="11105120" y="4846074"/>
            <a:ext cx="788961" cy="903514"/>
          </a:xfrm>
          <a:prstGeom prst="rect">
            <a:avLst/>
          </a:prstGeom>
        </p:spPr>
      </p:pic>
    </p:spTree>
    <p:extLst>
      <p:ext uri="{BB962C8B-B14F-4D97-AF65-F5344CB8AC3E}">
        <p14:creationId xmlns:p14="http://schemas.microsoft.com/office/powerpoint/2010/main" val="638712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B0EC126-8ADC-0DCE-6B01-4617DC7139B8}"/>
              </a:ext>
            </a:extLst>
          </p:cNvPr>
          <p:cNvSpPr txBox="1"/>
          <p:nvPr/>
        </p:nvSpPr>
        <p:spPr>
          <a:xfrm>
            <a:off x="863401" y="1720210"/>
            <a:ext cx="9659456" cy="553998"/>
          </a:xfrm>
          <a:prstGeom prst="rect">
            <a:avLst/>
          </a:prstGeom>
          <a:noFill/>
        </p:spPr>
        <p:txBody>
          <a:bodyPr wrap="square">
            <a:spAutoFit/>
          </a:bodyPr>
          <a:lstStyle/>
          <a:p>
            <a:r>
              <a:rPr lang="en-US" sz="3000">
                <a:solidFill>
                  <a:schemeClr val="accent2"/>
                </a:solidFill>
                <a:latin typeface="+mj-lt"/>
              </a:rPr>
              <a:t>Increase Professional Membership – </a:t>
            </a:r>
            <a:r>
              <a:rPr lang="en-US" sz="3000">
                <a:solidFill>
                  <a:schemeClr val="tx2"/>
                </a:solidFill>
                <a:latin typeface="+mj-lt"/>
              </a:rPr>
              <a:t>Grow by 2%</a:t>
            </a:r>
          </a:p>
        </p:txBody>
      </p:sp>
      <p:graphicFrame>
        <p:nvGraphicFramePr>
          <p:cNvPr id="5" name="Table 5">
            <a:extLst>
              <a:ext uri="{FF2B5EF4-FFF2-40B4-BE49-F238E27FC236}">
                <a16:creationId xmlns:a16="http://schemas.microsoft.com/office/drawing/2014/main" id="{0F26F946-285A-D4DF-3949-589C25C6DDBB}"/>
              </a:ext>
            </a:extLst>
          </p:cNvPr>
          <p:cNvGraphicFramePr>
            <a:graphicFrameLocks noGrp="1"/>
          </p:cNvGraphicFramePr>
          <p:nvPr/>
        </p:nvGraphicFramePr>
        <p:xfrm>
          <a:off x="972457" y="2418253"/>
          <a:ext cx="9956800" cy="1010920"/>
        </p:xfrm>
        <a:graphic>
          <a:graphicData uri="http://schemas.openxmlformats.org/drawingml/2006/table">
            <a:tbl>
              <a:tblPr firstRow="1" bandRow="1">
                <a:tableStyleId>{073A0DAA-6AF3-43AB-8588-CEC1D06C72B9}</a:tableStyleId>
              </a:tblPr>
              <a:tblGrid>
                <a:gridCol w="4760686">
                  <a:extLst>
                    <a:ext uri="{9D8B030D-6E8A-4147-A177-3AD203B41FA5}">
                      <a16:colId xmlns:a16="http://schemas.microsoft.com/office/drawing/2014/main" val="2626036053"/>
                    </a:ext>
                  </a:extLst>
                </a:gridCol>
                <a:gridCol w="1349828">
                  <a:extLst>
                    <a:ext uri="{9D8B030D-6E8A-4147-A177-3AD203B41FA5}">
                      <a16:colId xmlns:a16="http://schemas.microsoft.com/office/drawing/2014/main" val="2793372084"/>
                    </a:ext>
                  </a:extLst>
                </a:gridCol>
                <a:gridCol w="1436915">
                  <a:extLst>
                    <a:ext uri="{9D8B030D-6E8A-4147-A177-3AD203B41FA5}">
                      <a16:colId xmlns:a16="http://schemas.microsoft.com/office/drawing/2014/main" val="2327479499"/>
                    </a:ext>
                  </a:extLst>
                </a:gridCol>
                <a:gridCol w="2409371">
                  <a:extLst>
                    <a:ext uri="{9D8B030D-6E8A-4147-A177-3AD203B41FA5}">
                      <a16:colId xmlns:a16="http://schemas.microsoft.com/office/drawing/2014/main" val="2311884814"/>
                    </a:ext>
                  </a:extLst>
                </a:gridCol>
              </a:tblGrid>
              <a:tr h="370840">
                <a:tc>
                  <a:txBody>
                    <a:bodyPr/>
                    <a:lstStyle/>
                    <a:p>
                      <a:r>
                        <a:rPr lang="en-US"/>
                        <a:t>Metric Measured</a:t>
                      </a:r>
                    </a:p>
                  </a:txBody>
                  <a:tcPr>
                    <a:solidFill>
                      <a:schemeClr val="accent2"/>
                    </a:solidFill>
                  </a:tcPr>
                </a:tc>
                <a:tc>
                  <a:txBody>
                    <a:bodyPr/>
                    <a:lstStyle/>
                    <a:p>
                      <a:pPr algn="r"/>
                      <a:r>
                        <a:rPr lang="en-US"/>
                        <a:t>Goal</a:t>
                      </a:r>
                    </a:p>
                  </a:txBody>
                  <a:tcPr>
                    <a:solidFill>
                      <a:schemeClr val="accent2"/>
                    </a:solidFill>
                  </a:tcPr>
                </a:tc>
                <a:tc>
                  <a:txBody>
                    <a:bodyPr/>
                    <a:lstStyle/>
                    <a:p>
                      <a:pPr algn="r"/>
                      <a:r>
                        <a:rPr lang="en-US"/>
                        <a:t>Actual</a:t>
                      </a:r>
                    </a:p>
                  </a:txBody>
                  <a:tcPr>
                    <a:solidFill>
                      <a:schemeClr val="accent2"/>
                    </a:solidFill>
                  </a:tcPr>
                </a:tc>
                <a:tc>
                  <a:txBody>
                    <a:bodyPr/>
                    <a:lstStyle/>
                    <a:p>
                      <a:pPr algn="r"/>
                      <a:r>
                        <a:rPr lang="en-US"/>
                        <a:t>Achievement Rate</a:t>
                      </a:r>
                    </a:p>
                  </a:txBody>
                  <a:tcPr>
                    <a:solidFill>
                      <a:schemeClr val="accent2"/>
                    </a:solidFill>
                  </a:tcPr>
                </a:tc>
                <a:extLst>
                  <a:ext uri="{0D108BD9-81ED-4DB2-BD59-A6C34878D82A}">
                    <a16:rowId xmlns:a16="http://schemas.microsoft.com/office/drawing/2014/main" val="1554131803"/>
                  </a:ext>
                </a:extLst>
              </a:tr>
              <a:tr h="370840">
                <a:tc>
                  <a:txBody>
                    <a:bodyPr/>
                    <a:lstStyle/>
                    <a:p>
                      <a:r>
                        <a:rPr lang="en-US"/>
                        <a:t>Total number of professional members measured from year end</a:t>
                      </a:r>
                    </a:p>
                  </a:txBody>
                  <a:tcPr>
                    <a:solidFill>
                      <a:schemeClr val="accent2">
                        <a:lumMod val="20000"/>
                        <a:lumOff val="80000"/>
                      </a:schemeClr>
                    </a:solidFill>
                  </a:tcPr>
                </a:tc>
                <a:tc>
                  <a:txBody>
                    <a:bodyPr/>
                    <a:lstStyle/>
                    <a:p>
                      <a:pPr algn="r"/>
                      <a:r>
                        <a:rPr lang="en-US"/>
                        <a:t>12,694</a:t>
                      </a:r>
                    </a:p>
                  </a:txBody>
                  <a:tcPr>
                    <a:solidFill>
                      <a:schemeClr val="accent2">
                        <a:lumMod val="20000"/>
                        <a:lumOff val="80000"/>
                      </a:schemeClr>
                    </a:solidFill>
                  </a:tcPr>
                </a:tc>
                <a:tc>
                  <a:txBody>
                    <a:bodyPr/>
                    <a:lstStyle/>
                    <a:p>
                      <a:pPr algn="r"/>
                      <a:r>
                        <a:rPr lang="en-US"/>
                        <a:t>13,813</a:t>
                      </a:r>
                    </a:p>
                  </a:txBody>
                  <a:tcPr>
                    <a:solidFill>
                      <a:schemeClr val="accent2">
                        <a:lumMod val="20000"/>
                        <a:lumOff val="80000"/>
                      </a:schemeClr>
                    </a:solidFill>
                  </a:tcPr>
                </a:tc>
                <a:tc>
                  <a:txBody>
                    <a:bodyPr/>
                    <a:lstStyle/>
                    <a:p>
                      <a:pPr algn="r"/>
                      <a:r>
                        <a:rPr lang="en-US" b="1">
                          <a:solidFill>
                            <a:schemeClr val="bg1"/>
                          </a:solidFill>
                          <a:highlight>
                            <a:srgbClr val="003E6B"/>
                          </a:highlight>
                        </a:rPr>
                        <a:t>109%</a:t>
                      </a:r>
                    </a:p>
                  </a:txBody>
                  <a:tcPr>
                    <a:solidFill>
                      <a:schemeClr val="accent2">
                        <a:lumMod val="20000"/>
                        <a:lumOff val="80000"/>
                      </a:schemeClr>
                    </a:solidFill>
                  </a:tcPr>
                </a:tc>
                <a:extLst>
                  <a:ext uri="{0D108BD9-81ED-4DB2-BD59-A6C34878D82A}">
                    <a16:rowId xmlns:a16="http://schemas.microsoft.com/office/drawing/2014/main" val="2053107815"/>
                  </a:ext>
                </a:extLst>
              </a:tr>
            </a:tbl>
          </a:graphicData>
        </a:graphic>
      </p:graphicFrame>
      <p:pic>
        <p:nvPicPr>
          <p:cNvPr id="6" name="Picture 5" descr="Logo&#10;&#10;Description automatically generated">
            <a:extLst>
              <a:ext uri="{FF2B5EF4-FFF2-40B4-BE49-F238E27FC236}">
                <a16:creationId xmlns:a16="http://schemas.microsoft.com/office/drawing/2014/main" id="{005E7919-EF7B-B8AE-2EE1-5110E2E1D0A9}"/>
              </a:ext>
            </a:extLst>
          </p:cNvPr>
          <p:cNvPicPr>
            <a:picLocks noChangeAspect="1"/>
          </p:cNvPicPr>
          <p:nvPr/>
        </p:nvPicPr>
        <p:blipFill rotWithShape="1">
          <a:blip r:embed="rId3">
            <a:extLst>
              <a:ext uri="{28A0092B-C50C-407E-A947-70E740481C1C}">
                <a14:useLocalDpi xmlns:a14="http://schemas.microsoft.com/office/drawing/2010/main" val="0"/>
              </a:ext>
            </a:extLst>
          </a:blip>
          <a:srcRect l="18254" t="21799" r="17301"/>
          <a:stretch/>
        </p:blipFill>
        <p:spPr>
          <a:xfrm>
            <a:off x="11152013" y="2337336"/>
            <a:ext cx="788961" cy="903514"/>
          </a:xfrm>
          <a:prstGeom prst="rect">
            <a:avLst/>
          </a:prstGeom>
        </p:spPr>
      </p:pic>
      <p:sp>
        <p:nvSpPr>
          <p:cNvPr id="8" name="TextBox 7">
            <a:extLst>
              <a:ext uri="{FF2B5EF4-FFF2-40B4-BE49-F238E27FC236}">
                <a16:creationId xmlns:a16="http://schemas.microsoft.com/office/drawing/2014/main" id="{31569440-3C3C-4916-1424-1B3FA900A502}"/>
              </a:ext>
            </a:extLst>
          </p:cNvPr>
          <p:cNvSpPr txBox="1"/>
          <p:nvPr/>
        </p:nvSpPr>
        <p:spPr>
          <a:xfrm>
            <a:off x="972458" y="342244"/>
            <a:ext cx="4775200" cy="1015663"/>
          </a:xfrm>
          <a:prstGeom prst="rect">
            <a:avLst/>
          </a:prstGeom>
          <a:solidFill>
            <a:schemeClr val="accent2"/>
          </a:solidFill>
          <a:ln>
            <a:noFill/>
          </a:ln>
          <a:effectLst/>
        </p:spPr>
        <p:txBody>
          <a:bodyPr wrap="square" rtlCol="0">
            <a:spAutoFit/>
          </a:bodyPr>
          <a:lstStyle/>
          <a:p>
            <a:pPr algn="ctr"/>
            <a:endParaRPr lang="en-US" sz="2000" b="1">
              <a:solidFill>
                <a:schemeClr val="bg1"/>
              </a:solidFill>
              <a:latin typeface="+mj-lt"/>
            </a:endParaRPr>
          </a:p>
          <a:p>
            <a:pPr algn="ctr"/>
            <a:r>
              <a:rPr lang="en-US" sz="2000" b="1">
                <a:solidFill>
                  <a:schemeClr val="bg1"/>
                </a:solidFill>
                <a:latin typeface="+mj-lt"/>
              </a:rPr>
              <a:t>Membership</a:t>
            </a:r>
          </a:p>
          <a:p>
            <a:pPr algn="ctr"/>
            <a:endParaRPr lang="en-US" sz="2000" b="1">
              <a:solidFill>
                <a:schemeClr val="bg1"/>
              </a:solidFill>
              <a:latin typeface="+mj-lt"/>
            </a:endParaRPr>
          </a:p>
        </p:txBody>
      </p:sp>
      <p:sp>
        <p:nvSpPr>
          <p:cNvPr id="3" name="TextBox 2">
            <a:extLst>
              <a:ext uri="{FF2B5EF4-FFF2-40B4-BE49-F238E27FC236}">
                <a16:creationId xmlns:a16="http://schemas.microsoft.com/office/drawing/2014/main" id="{90BFF0F9-21E1-8CB0-7314-F9F9F4AB4427}"/>
              </a:ext>
            </a:extLst>
          </p:cNvPr>
          <p:cNvSpPr txBox="1"/>
          <p:nvPr/>
        </p:nvSpPr>
        <p:spPr>
          <a:xfrm>
            <a:off x="976119" y="5851584"/>
            <a:ext cx="10181968" cy="107721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solidFill>
                  <a:schemeClr val="accent1">
                    <a:lumMod val="50000"/>
                  </a:schemeClr>
                </a:solidFill>
                <a:latin typeface="Open Sans"/>
                <a:ea typeface="Open Sans"/>
                <a:cs typeface="Calibri"/>
              </a:rPr>
              <a:t>Notes: </a:t>
            </a:r>
            <a:r>
              <a:rPr lang="en-US" sz="1600">
                <a:solidFill>
                  <a:schemeClr val="accent1">
                    <a:lumMod val="50000"/>
                  </a:schemeClr>
                </a:solidFill>
                <a:latin typeface="Open Sans"/>
                <a:ea typeface="+mn-lt"/>
                <a:cs typeface="+mn-lt"/>
              </a:rPr>
              <a:t>From 2016-2021, ISA averaged a -5.65% growth rate; therefore, the desired 2022 key result of +2% was a substantial stretch from recent results. This growth is unprecedented for ISA. This membership total is the highest we have been since 2019 when we ended the year with 13,970 members. </a:t>
            </a:r>
            <a:endParaRPr lang="en-US" sz="1600">
              <a:solidFill>
                <a:schemeClr val="accent1">
                  <a:lumMod val="50000"/>
                </a:schemeClr>
              </a:solidFill>
              <a:latin typeface="Open Sans"/>
              <a:ea typeface="Open Sans"/>
              <a:cs typeface="Open Sans"/>
            </a:endParaRPr>
          </a:p>
          <a:p>
            <a:endParaRPr lang="en-US" sz="1600">
              <a:solidFill>
                <a:schemeClr val="accent1">
                  <a:lumMod val="50000"/>
                </a:schemeClr>
              </a:solidFill>
              <a:latin typeface="Open Sans"/>
              <a:ea typeface="Open Sans"/>
              <a:cs typeface="Calibri"/>
            </a:endParaRPr>
          </a:p>
        </p:txBody>
      </p:sp>
      <p:sp>
        <p:nvSpPr>
          <p:cNvPr id="9" name="TextBox 8">
            <a:extLst>
              <a:ext uri="{FF2B5EF4-FFF2-40B4-BE49-F238E27FC236}">
                <a16:creationId xmlns:a16="http://schemas.microsoft.com/office/drawing/2014/main" id="{DF12E4CC-9EE9-EF41-F05B-5BD794234913}"/>
              </a:ext>
            </a:extLst>
          </p:cNvPr>
          <p:cNvSpPr txBox="1"/>
          <p:nvPr/>
        </p:nvSpPr>
        <p:spPr>
          <a:xfrm>
            <a:off x="8148863" y="525531"/>
            <a:ext cx="2885091" cy="921663"/>
          </a:xfrm>
          <a:prstGeom prst="rect">
            <a:avLst/>
          </a:prstGeom>
          <a:noFill/>
        </p:spPr>
        <p:txBody>
          <a:bodyPr wrap="square" lIns="91440" tIns="45720" rIns="91440" bIns="45720" anchor="t">
            <a:spAutoFit/>
          </a:bodyPr>
          <a:lstStyle/>
          <a:p>
            <a:pPr algn="r">
              <a:lnSpc>
                <a:spcPct val="114999"/>
              </a:lnSpc>
            </a:pPr>
            <a:r>
              <a:rPr lang="en-US" sz="1600">
                <a:solidFill>
                  <a:schemeClr val="bg2">
                    <a:lumMod val="50000"/>
                  </a:schemeClr>
                </a:solidFill>
                <a:latin typeface="Montserrat SemiBold"/>
                <a:ea typeface="Open Sans"/>
                <a:cs typeface="Open Sans"/>
              </a:rPr>
              <a:t>Through December 2022</a:t>
            </a:r>
            <a:endParaRPr lang="en-US" sz="1600">
              <a:solidFill>
                <a:schemeClr val="bg2">
                  <a:lumMod val="50000"/>
                </a:schemeClr>
              </a:solidFill>
              <a:ea typeface="+mn-lt"/>
              <a:cs typeface="+mn-lt"/>
            </a:endParaRPr>
          </a:p>
          <a:p>
            <a:pPr algn="r">
              <a:lnSpc>
                <a:spcPct val="114999"/>
              </a:lnSpc>
            </a:pPr>
            <a:r>
              <a:rPr lang="en-US" sz="1600">
                <a:solidFill>
                  <a:schemeClr val="accent2"/>
                </a:solidFill>
                <a:latin typeface="Montserrat SemiBold"/>
                <a:ea typeface="Open Sans"/>
                <a:cs typeface="Open Sans"/>
              </a:rPr>
              <a:t>100%</a:t>
            </a:r>
            <a:r>
              <a:rPr lang="en-US" sz="1600">
                <a:solidFill>
                  <a:schemeClr val="bg2">
                    <a:lumMod val="50000"/>
                  </a:schemeClr>
                </a:solidFill>
                <a:latin typeface="Montserrat SemiBold"/>
                <a:ea typeface="Open Sans"/>
                <a:cs typeface="Open Sans"/>
              </a:rPr>
              <a:t> of year complete</a:t>
            </a:r>
            <a:endParaRPr lang="en-US" sz="1600">
              <a:solidFill>
                <a:schemeClr val="bg2">
                  <a:lumMod val="50000"/>
                </a:schemeClr>
              </a:solidFill>
              <a:ea typeface="+mn-lt"/>
              <a:cs typeface="+mn-lt"/>
            </a:endParaRPr>
          </a:p>
          <a:p>
            <a:pPr algn="r">
              <a:lnSpc>
                <a:spcPct val="114999"/>
              </a:lnSpc>
            </a:pPr>
            <a:endParaRPr lang="en-US" sz="1600">
              <a:solidFill>
                <a:schemeClr val="bg2">
                  <a:lumMod val="50000"/>
                </a:schemeClr>
              </a:solidFill>
              <a:latin typeface="Montserrat SemiBold"/>
              <a:ea typeface="Open Sans"/>
              <a:cs typeface="Open Sans"/>
            </a:endParaRPr>
          </a:p>
        </p:txBody>
      </p:sp>
    </p:spTree>
    <p:extLst>
      <p:ext uri="{BB962C8B-B14F-4D97-AF65-F5344CB8AC3E}">
        <p14:creationId xmlns:p14="http://schemas.microsoft.com/office/powerpoint/2010/main" val="808523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2FF7806-B9C7-8791-B64F-A8CA90E980EA}"/>
              </a:ext>
            </a:extLst>
          </p:cNvPr>
          <p:cNvSpPr txBox="1"/>
          <p:nvPr/>
        </p:nvSpPr>
        <p:spPr>
          <a:xfrm>
            <a:off x="972458" y="342243"/>
            <a:ext cx="4760686" cy="1015663"/>
          </a:xfrm>
          <a:prstGeom prst="rect">
            <a:avLst/>
          </a:prstGeom>
          <a:solidFill>
            <a:schemeClr val="accent3"/>
          </a:solidFill>
          <a:ln>
            <a:noFill/>
          </a:ln>
          <a:effectLst/>
        </p:spPr>
        <p:txBody>
          <a:bodyPr wrap="square" rtlCol="0">
            <a:spAutoFit/>
          </a:bodyPr>
          <a:lstStyle/>
          <a:p>
            <a:pPr algn="ctr"/>
            <a:endParaRPr lang="en-US" sz="2000" b="1">
              <a:solidFill>
                <a:schemeClr val="bg1"/>
              </a:solidFill>
              <a:latin typeface="+mj-lt"/>
            </a:endParaRPr>
          </a:p>
          <a:p>
            <a:pPr algn="ctr"/>
            <a:r>
              <a:rPr lang="en-US" sz="2000" b="1">
                <a:solidFill>
                  <a:schemeClr val="bg1"/>
                </a:solidFill>
                <a:latin typeface="+mj-lt"/>
              </a:rPr>
              <a:t>Leadership Development</a:t>
            </a:r>
          </a:p>
          <a:p>
            <a:pPr algn="ctr"/>
            <a:endParaRPr lang="en-US" sz="2000" b="1">
              <a:solidFill>
                <a:schemeClr val="bg1"/>
              </a:solidFill>
              <a:latin typeface="+mj-lt"/>
            </a:endParaRPr>
          </a:p>
        </p:txBody>
      </p:sp>
      <p:sp>
        <p:nvSpPr>
          <p:cNvPr id="3" name="TextBox 2">
            <a:extLst>
              <a:ext uri="{FF2B5EF4-FFF2-40B4-BE49-F238E27FC236}">
                <a16:creationId xmlns:a16="http://schemas.microsoft.com/office/drawing/2014/main" id="{108ED568-4944-906A-D538-D86BFEEED277}"/>
              </a:ext>
            </a:extLst>
          </p:cNvPr>
          <p:cNvSpPr txBox="1"/>
          <p:nvPr/>
        </p:nvSpPr>
        <p:spPr>
          <a:xfrm>
            <a:off x="863401" y="1720210"/>
            <a:ext cx="9659456" cy="553998"/>
          </a:xfrm>
          <a:prstGeom prst="rect">
            <a:avLst/>
          </a:prstGeom>
          <a:noFill/>
        </p:spPr>
        <p:txBody>
          <a:bodyPr wrap="square">
            <a:spAutoFit/>
          </a:bodyPr>
          <a:lstStyle/>
          <a:p>
            <a:r>
              <a:rPr lang="en-US" sz="3000">
                <a:solidFill>
                  <a:schemeClr val="accent3"/>
                </a:solidFill>
                <a:latin typeface="+mj-lt"/>
              </a:rPr>
              <a:t>Improve Leader Satisfaction Score – </a:t>
            </a:r>
            <a:r>
              <a:rPr lang="en-US" sz="3000">
                <a:solidFill>
                  <a:schemeClr val="tx2"/>
                </a:solidFill>
                <a:latin typeface="+mj-lt"/>
              </a:rPr>
              <a:t>Grow by 2%</a:t>
            </a:r>
          </a:p>
        </p:txBody>
      </p:sp>
      <p:graphicFrame>
        <p:nvGraphicFramePr>
          <p:cNvPr id="5" name="Table 5">
            <a:extLst>
              <a:ext uri="{FF2B5EF4-FFF2-40B4-BE49-F238E27FC236}">
                <a16:creationId xmlns:a16="http://schemas.microsoft.com/office/drawing/2014/main" id="{19DF0C0A-1A48-518F-6FCE-898123C055AA}"/>
              </a:ext>
            </a:extLst>
          </p:cNvPr>
          <p:cNvGraphicFramePr>
            <a:graphicFrameLocks noGrp="1"/>
          </p:cNvGraphicFramePr>
          <p:nvPr/>
        </p:nvGraphicFramePr>
        <p:xfrm>
          <a:off x="972457" y="2418253"/>
          <a:ext cx="9956800" cy="1010920"/>
        </p:xfrm>
        <a:graphic>
          <a:graphicData uri="http://schemas.openxmlformats.org/drawingml/2006/table">
            <a:tbl>
              <a:tblPr firstRow="1" bandRow="1">
                <a:tableStyleId>{073A0DAA-6AF3-43AB-8588-CEC1D06C72B9}</a:tableStyleId>
              </a:tblPr>
              <a:tblGrid>
                <a:gridCol w="4760686">
                  <a:extLst>
                    <a:ext uri="{9D8B030D-6E8A-4147-A177-3AD203B41FA5}">
                      <a16:colId xmlns:a16="http://schemas.microsoft.com/office/drawing/2014/main" val="2626036053"/>
                    </a:ext>
                  </a:extLst>
                </a:gridCol>
                <a:gridCol w="1349828">
                  <a:extLst>
                    <a:ext uri="{9D8B030D-6E8A-4147-A177-3AD203B41FA5}">
                      <a16:colId xmlns:a16="http://schemas.microsoft.com/office/drawing/2014/main" val="2793372084"/>
                    </a:ext>
                  </a:extLst>
                </a:gridCol>
                <a:gridCol w="1436915">
                  <a:extLst>
                    <a:ext uri="{9D8B030D-6E8A-4147-A177-3AD203B41FA5}">
                      <a16:colId xmlns:a16="http://schemas.microsoft.com/office/drawing/2014/main" val="2327479499"/>
                    </a:ext>
                  </a:extLst>
                </a:gridCol>
                <a:gridCol w="2409371">
                  <a:extLst>
                    <a:ext uri="{9D8B030D-6E8A-4147-A177-3AD203B41FA5}">
                      <a16:colId xmlns:a16="http://schemas.microsoft.com/office/drawing/2014/main" val="2311884814"/>
                    </a:ext>
                  </a:extLst>
                </a:gridCol>
              </a:tblGrid>
              <a:tr h="370840">
                <a:tc>
                  <a:txBody>
                    <a:bodyPr/>
                    <a:lstStyle/>
                    <a:p>
                      <a:r>
                        <a:rPr lang="en-US"/>
                        <a:t>Metric Measured</a:t>
                      </a:r>
                    </a:p>
                  </a:txBody>
                  <a:tcPr>
                    <a:solidFill>
                      <a:schemeClr val="accent3"/>
                    </a:solidFill>
                  </a:tcPr>
                </a:tc>
                <a:tc>
                  <a:txBody>
                    <a:bodyPr/>
                    <a:lstStyle/>
                    <a:p>
                      <a:pPr algn="r"/>
                      <a:r>
                        <a:rPr lang="en-US"/>
                        <a:t>Goal</a:t>
                      </a:r>
                    </a:p>
                  </a:txBody>
                  <a:tcPr>
                    <a:solidFill>
                      <a:schemeClr val="accent3"/>
                    </a:solidFill>
                  </a:tcPr>
                </a:tc>
                <a:tc>
                  <a:txBody>
                    <a:bodyPr/>
                    <a:lstStyle/>
                    <a:p>
                      <a:pPr algn="r"/>
                      <a:r>
                        <a:rPr lang="en-US"/>
                        <a:t>Actual</a:t>
                      </a:r>
                    </a:p>
                  </a:txBody>
                  <a:tcPr>
                    <a:solidFill>
                      <a:schemeClr val="accent3"/>
                    </a:solidFill>
                  </a:tcPr>
                </a:tc>
                <a:tc>
                  <a:txBody>
                    <a:bodyPr/>
                    <a:lstStyle/>
                    <a:p>
                      <a:pPr algn="r"/>
                      <a:r>
                        <a:rPr lang="en-US"/>
                        <a:t>Achievement Rate</a:t>
                      </a:r>
                    </a:p>
                  </a:txBody>
                  <a:tcPr>
                    <a:solidFill>
                      <a:schemeClr val="accent3"/>
                    </a:solidFill>
                  </a:tcPr>
                </a:tc>
                <a:extLst>
                  <a:ext uri="{0D108BD9-81ED-4DB2-BD59-A6C34878D82A}">
                    <a16:rowId xmlns:a16="http://schemas.microsoft.com/office/drawing/2014/main" val="1554131803"/>
                  </a:ext>
                </a:extLst>
              </a:tr>
              <a:tr h="370840">
                <a:tc>
                  <a:txBody>
                    <a:bodyPr/>
                    <a:lstStyle/>
                    <a:p>
                      <a:r>
                        <a:rPr lang="en-US"/>
                        <a:t>Leader satisfaction score from annual survey</a:t>
                      </a:r>
                    </a:p>
                  </a:txBody>
                  <a:tcPr>
                    <a:solidFill>
                      <a:srgbClr val="CBE2E5"/>
                    </a:solidFill>
                  </a:tcPr>
                </a:tc>
                <a:tc>
                  <a:txBody>
                    <a:bodyPr/>
                    <a:lstStyle/>
                    <a:p>
                      <a:pPr algn="r"/>
                      <a:r>
                        <a:rPr lang="en-US"/>
                        <a:t>42</a:t>
                      </a:r>
                    </a:p>
                  </a:txBody>
                  <a:tcPr>
                    <a:solidFill>
                      <a:srgbClr val="CBE2E5"/>
                    </a:solidFill>
                  </a:tcPr>
                </a:tc>
                <a:tc>
                  <a:txBody>
                    <a:bodyPr/>
                    <a:lstStyle/>
                    <a:p>
                      <a:pPr algn="r"/>
                      <a:r>
                        <a:rPr lang="en-US"/>
                        <a:t>34</a:t>
                      </a:r>
                    </a:p>
                  </a:txBody>
                  <a:tcPr>
                    <a:solidFill>
                      <a:srgbClr val="CBE2E5"/>
                    </a:solidFill>
                  </a:tcPr>
                </a:tc>
                <a:tc>
                  <a:txBody>
                    <a:bodyPr/>
                    <a:lstStyle/>
                    <a:p>
                      <a:pPr algn="r"/>
                      <a:r>
                        <a:rPr lang="en-US" b="0">
                          <a:solidFill>
                            <a:schemeClr val="tx2"/>
                          </a:solidFill>
                        </a:rPr>
                        <a:t>81%</a:t>
                      </a:r>
                    </a:p>
                  </a:txBody>
                  <a:tcPr>
                    <a:solidFill>
                      <a:srgbClr val="CBE2E5"/>
                    </a:solidFill>
                  </a:tcPr>
                </a:tc>
                <a:extLst>
                  <a:ext uri="{0D108BD9-81ED-4DB2-BD59-A6C34878D82A}">
                    <a16:rowId xmlns:a16="http://schemas.microsoft.com/office/drawing/2014/main" val="2053107815"/>
                  </a:ext>
                </a:extLst>
              </a:tr>
            </a:tbl>
          </a:graphicData>
        </a:graphic>
      </p:graphicFrame>
      <p:sp>
        <p:nvSpPr>
          <p:cNvPr id="4" name="TextBox 3">
            <a:extLst>
              <a:ext uri="{FF2B5EF4-FFF2-40B4-BE49-F238E27FC236}">
                <a16:creationId xmlns:a16="http://schemas.microsoft.com/office/drawing/2014/main" id="{4FEB9DCE-F536-AE80-649B-258FA09EB82A}"/>
              </a:ext>
            </a:extLst>
          </p:cNvPr>
          <p:cNvSpPr txBox="1"/>
          <p:nvPr/>
        </p:nvSpPr>
        <p:spPr>
          <a:xfrm>
            <a:off x="976119" y="5851584"/>
            <a:ext cx="10059504" cy="83099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solidFill>
                  <a:schemeClr val="accent1">
                    <a:lumMod val="50000"/>
                  </a:schemeClr>
                </a:solidFill>
                <a:latin typeface="Open Sans"/>
                <a:ea typeface="Open Sans"/>
                <a:cs typeface="Calibri"/>
              </a:rPr>
              <a:t>Notes: </a:t>
            </a:r>
            <a:r>
              <a:rPr lang="en-US" sz="1600">
                <a:solidFill>
                  <a:schemeClr val="accent1">
                    <a:lumMod val="50000"/>
                  </a:schemeClr>
                </a:solidFill>
                <a:latin typeface="Open Sans"/>
                <a:ea typeface="+mn-lt"/>
                <a:cs typeface="+mn-lt"/>
              </a:rPr>
              <a:t>As noted previously, negative comments included lack of time and need for tools (or more training on tools). Those who expressed a positive response mentioned having an impact, improving soft skills, and comraderies. Final survey results will be available in mid-February 2023.</a:t>
            </a:r>
            <a:endParaRPr lang="en-US" sz="1600">
              <a:solidFill>
                <a:schemeClr val="accent1">
                  <a:lumMod val="50000"/>
                </a:schemeClr>
              </a:solidFill>
              <a:latin typeface="Open Sans"/>
              <a:ea typeface="Open Sans"/>
              <a:cs typeface="Open Sans"/>
            </a:endParaRPr>
          </a:p>
        </p:txBody>
      </p:sp>
      <p:sp>
        <p:nvSpPr>
          <p:cNvPr id="8" name="TextBox 7">
            <a:extLst>
              <a:ext uri="{FF2B5EF4-FFF2-40B4-BE49-F238E27FC236}">
                <a16:creationId xmlns:a16="http://schemas.microsoft.com/office/drawing/2014/main" id="{588EE72B-8A29-4D72-3783-54B545D6241E}"/>
              </a:ext>
            </a:extLst>
          </p:cNvPr>
          <p:cNvSpPr txBox="1"/>
          <p:nvPr/>
        </p:nvSpPr>
        <p:spPr>
          <a:xfrm>
            <a:off x="8148863" y="525531"/>
            <a:ext cx="2885091" cy="921663"/>
          </a:xfrm>
          <a:prstGeom prst="rect">
            <a:avLst/>
          </a:prstGeom>
          <a:noFill/>
        </p:spPr>
        <p:txBody>
          <a:bodyPr wrap="square" lIns="91440" tIns="45720" rIns="91440" bIns="45720" anchor="t">
            <a:spAutoFit/>
          </a:bodyPr>
          <a:lstStyle/>
          <a:p>
            <a:pPr algn="r">
              <a:lnSpc>
                <a:spcPct val="114999"/>
              </a:lnSpc>
            </a:pPr>
            <a:r>
              <a:rPr lang="en-US" sz="1600">
                <a:solidFill>
                  <a:schemeClr val="bg2">
                    <a:lumMod val="50000"/>
                  </a:schemeClr>
                </a:solidFill>
                <a:latin typeface="Montserrat SemiBold"/>
                <a:ea typeface="Open Sans"/>
                <a:cs typeface="Open Sans"/>
              </a:rPr>
              <a:t>Through December 2022</a:t>
            </a:r>
            <a:endParaRPr lang="en-US" sz="1600">
              <a:solidFill>
                <a:schemeClr val="bg2">
                  <a:lumMod val="50000"/>
                </a:schemeClr>
              </a:solidFill>
              <a:ea typeface="+mn-lt"/>
              <a:cs typeface="+mn-lt"/>
            </a:endParaRPr>
          </a:p>
          <a:p>
            <a:pPr algn="r">
              <a:lnSpc>
                <a:spcPct val="114999"/>
              </a:lnSpc>
            </a:pPr>
            <a:r>
              <a:rPr lang="en-US" sz="1600">
                <a:solidFill>
                  <a:schemeClr val="accent2"/>
                </a:solidFill>
                <a:latin typeface="Montserrat SemiBold"/>
                <a:ea typeface="Open Sans"/>
                <a:cs typeface="Open Sans"/>
              </a:rPr>
              <a:t>100%</a:t>
            </a:r>
            <a:r>
              <a:rPr lang="en-US" sz="1600">
                <a:solidFill>
                  <a:schemeClr val="bg2">
                    <a:lumMod val="50000"/>
                  </a:schemeClr>
                </a:solidFill>
                <a:latin typeface="Montserrat SemiBold"/>
                <a:ea typeface="Open Sans"/>
                <a:cs typeface="Open Sans"/>
              </a:rPr>
              <a:t> of year complete</a:t>
            </a:r>
            <a:endParaRPr lang="en-US" sz="1600">
              <a:solidFill>
                <a:schemeClr val="bg2">
                  <a:lumMod val="50000"/>
                </a:schemeClr>
              </a:solidFill>
              <a:ea typeface="+mn-lt"/>
              <a:cs typeface="+mn-lt"/>
            </a:endParaRPr>
          </a:p>
          <a:p>
            <a:pPr algn="r">
              <a:lnSpc>
                <a:spcPct val="114999"/>
              </a:lnSpc>
            </a:pPr>
            <a:endParaRPr lang="en-US" sz="1600">
              <a:solidFill>
                <a:schemeClr val="bg2">
                  <a:lumMod val="50000"/>
                </a:schemeClr>
              </a:solidFill>
              <a:latin typeface="Montserrat SemiBold"/>
              <a:ea typeface="Open Sans"/>
              <a:cs typeface="Open Sans"/>
            </a:endParaRPr>
          </a:p>
        </p:txBody>
      </p:sp>
    </p:spTree>
    <p:extLst>
      <p:ext uri="{BB962C8B-B14F-4D97-AF65-F5344CB8AC3E}">
        <p14:creationId xmlns:p14="http://schemas.microsoft.com/office/powerpoint/2010/main" val="3252518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52F254DA-98F9-FFA8-94F2-ED3CDB7BC0C1}"/>
              </a:ext>
            </a:extLst>
          </p:cNvPr>
          <p:cNvSpPr txBox="1">
            <a:spLocks/>
          </p:cNvSpPr>
          <p:nvPr/>
        </p:nvSpPr>
        <p:spPr>
          <a:xfrm>
            <a:off x="580641" y="440894"/>
            <a:ext cx="4250453" cy="157000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algn="ctr">
              <a:spcAft>
                <a:spcPts val="600"/>
              </a:spcAft>
            </a:pPr>
            <a:r>
              <a:rPr lang="en-US" sz="4000" kern="1200">
                <a:solidFill>
                  <a:srgbClr val="FFFFFF"/>
                </a:solidFill>
                <a:latin typeface="+mj-lt"/>
                <a:ea typeface="+mj-ea"/>
                <a:cs typeface="+mj-cs"/>
              </a:rPr>
              <a:t>Introduction</a:t>
            </a:r>
          </a:p>
        </p:txBody>
      </p:sp>
      <p:sp>
        <p:nvSpPr>
          <p:cNvPr id="9" name="Content Placeholder 2">
            <a:extLst>
              <a:ext uri="{FF2B5EF4-FFF2-40B4-BE49-F238E27FC236}">
                <a16:creationId xmlns:a16="http://schemas.microsoft.com/office/drawing/2014/main" id="{2FB4AEA5-5B68-2FBE-31C0-91BB98393A42}"/>
              </a:ext>
            </a:extLst>
          </p:cNvPr>
          <p:cNvSpPr txBox="1">
            <a:spLocks/>
          </p:cNvSpPr>
          <p:nvPr/>
        </p:nvSpPr>
        <p:spPr>
          <a:xfrm>
            <a:off x="5717512" y="823966"/>
            <a:ext cx="6197456" cy="5230282"/>
          </a:xfrm>
          <a:prstGeom prst="rect">
            <a:avLst/>
          </a:prstGeom>
        </p:spPr>
        <p:txBody>
          <a:bodyPr vert="horz" lIns="91440" tIns="45720" rIns="91440" bIns="45720" rtlCol="0" anchor="ctr">
            <a:noAutofit/>
          </a:bodyPr>
          <a:lstStyle>
            <a:lvl1pPr marL="342900" indent="-342900" algn="l" defTabSz="914400" rtl="0" eaLnBrk="1" latinLnBrk="0" hangingPunct="1">
              <a:lnSpc>
                <a:spcPct val="100000"/>
              </a:lnSpc>
              <a:spcBef>
                <a:spcPts val="800"/>
              </a:spcBef>
              <a:buFont typeface="Arial" panose="020B0604020202020204" pitchFamily="34" charset="0"/>
              <a:buChar char="•"/>
              <a:defRPr sz="4000" kern="1200">
                <a:solidFill>
                  <a:schemeClr val="tx1"/>
                </a:solidFill>
                <a:latin typeface="+mn-lt"/>
                <a:ea typeface="+mn-ea"/>
                <a:cs typeface="+mn-cs"/>
              </a:defRPr>
            </a:lvl1pPr>
            <a:lvl2pPr marL="342900" indent="-342900" algn="l" defTabSz="914400" rtl="0" eaLnBrk="1" latinLnBrk="0" hangingPunct="1">
              <a:lnSpc>
                <a:spcPct val="100000"/>
              </a:lnSpc>
              <a:spcBef>
                <a:spcPts val="800"/>
              </a:spcBef>
              <a:buFont typeface="Arial" panose="020B0604020202020204" pitchFamily="34" charset="0"/>
              <a:buChar char="•"/>
              <a:defRPr sz="3200" b="0" i="0" u="none" kern="1200">
                <a:solidFill>
                  <a:schemeClr val="tx1"/>
                </a:solidFill>
                <a:latin typeface="+mn-lt"/>
                <a:ea typeface="+mn-ea"/>
                <a:cs typeface="+mn-cs"/>
              </a:defRPr>
            </a:lvl2pPr>
            <a:lvl3pPr marL="685800" indent="-342900" algn="l" defTabSz="914400" rtl="0" eaLnBrk="1" latinLnBrk="0" hangingPunct="1">
              <a:lnSpc>
                <a:spcPct val="100000"/>
              </a:lnSpc>
              <a:spcBef>
                <a:spcPts val="800"/>
              </a:spcBef>
              <a:buFont typeface="Arial" panose="020B0604020202020204" pitchFamily="34" charset="0"/>
              <a:buChar char="•"/>
              <a:tabLst/>
              <a:defRPr sz="3200" kern="1200">
                <a:solidFill>
                  <a:schemeClr val="tx1"/>
                </a:solidFill>
                <a:latin typeface="+mn-lt"/>
                <a:ea typeface="+mn-ea"/>
                <a:cs typeface="+mn-cs"/>
              </a:defRPr>
            </a:lvl3pPr>
            <a:lvl4pPr marL="1028700" indent="-342900" algn="l" defTabSz="914400" rtl="0" eaLnBrk="1" latinLnBrk="0" hangingPunct="1">
              <a:lnSpc>
                <a:spcPct val="100000"/>
              </a:lnSpc>
              <a:spcBef>
                <a:spcPts val="800"/>
              </a:spcBef>
              <a:buFont typeface="Arial" panose="020B0604020202020204" pitchFamily="34" charset="0"/>
              <a:buChar char="•"/>
              <a:defRPr sz="3200" kern="1200">
                <a:solidFill>
                  <a:schemeClr val="tx1"/>
                </a:solidFill>
                <a:latin typeface="+mn-lt"/>
                <a:ea typeface="+mn-ea"/>
                <a:cs typeface="+mn-cs"/>
              </a:defRPr>
            </a:lvl4pPr>
            <a:lvl5pPr marL="1431925" indent="-342900" algn="l" defTabSz="914400" rtl="0" eaLnBrk="1" latinLnBrk="0" hangingPunct="1">
              <a:lnSpc>
                <a:spcPct val="100000"/>
              </a:lnSpc>
              <a:spcBef>
                <a:spcPts val="800"/>
              </a:spcBef>
              <a:buFont typeface="Arial" panose="020B0604020202020204" pitchFamily="34" charset="0"/>
              <a:buChar char="•"/>
              <a:defRPr sz="3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lnSpc>
                <a:spcPct val="150000"/>
              </a:lnSpc>
              <a:buNone/>
            </a:pPr>
            <a:r>
              <a:rPr lang="en-US" sz="2000">
                <a:solidFill>
                  <a:srgbClr val="FEFFFF"/>
                </a:solidFill>
              </a:rPr>
              <a:t>ISA’s Strategic Plan is developed and managed by the ISA Executive Board, in concert with staff leadership and Society committee leaders. </a:t>
            </a:r>
          </a:p>
          <a:p>
            <a:pPr marL="114300" indent="0">
              <a:lnSpc>
                <a:spcPct val="150000"/>
              </a:lnSpc>
              <a:buNone/>
            </a:pPr>
            <a:endParaRPr lang="en-US" sz="2000">
              <a:solidFill>
                <a:srgbClr val="FEFFFF"/>
              </a:solidFill>
            </a:endParaRPr>
          </a:p>
          <a:p>
            <a:pPr marL="114300" indent="0">
              <a:lnSpc>
                <a:spcPct val="150000"/>
              </a:lnSpc>
              <a:buNone/>
            </a:pPr>
            <a:r>
              <a:rPr lang="en-US" sz="2000">
                <a:solidFill>
                  <a:srgbClr val="FEFFFF"/>
                </a:solidFill>
              </a:rPr>
              <a:t>Each year, the plan is validated and modified to reflect progress and new priorities.</a:t>
            </a:r>
          </a:p>
          <a:p>
            <a:pPr marL="114300" indent="0">
              <a:lnSpc>
                <a:spcPct val="150000"/>
              </a:lnSpc>
              <a:buNone/>
            </a:pPr>
            <a:endParaRPr lang="en-US" sz="2000">
              <a:solidFill>
                <a:srgbClr val="FEFFFF"/>
              </a:solidFill>
            </a:endParaRPr>
          </a:p>
          <a:p>
            <a:pPr marL="114300" indent="0">
              <a:lnSpc>
                <a:spcPct val="150000"/>
              </a:lnSpc>
              <a:buNone/>
            </a:pPr>
            <a:r>
              <a:rPr lang="en-US" sz="2000">
                <a:solidFill>
                  <a:srgbClr val="FEFFFF"/>
                </a:solidFill>
              </a:rPr>
              <a:t>The 2023 Strategic Plan was approved by the ISA Executive Board on 7 November 2022. </a:t>
            </a:r>
          </a:p>
        </p:txBody>
      </p:sp>
      <p:pic>
        <p:nvPicPr>
          <p:cNvPr id="10" name="Graphic 10">
            <a:extLst>
              <a:ext uri="{FF2B5EF4-FFF2-40B4-BE49-F238E27FC236}">
                <a16:creationId xmlns:a16="http://schemas.microsoft.com/office/drawing/2014/main" id="{607BAAC4-1D66-54E4-EEAA-B6117553D5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7031" y="5739072"/>
            <a:ext cx="900015" cy="900015"/>
          </a:xfrm>
          <a:prstGeom prst="rect">
            <a:avLst/>
          </a:prstGeom>
        </p:spPr>
      </p:pic>
      <p:sp>
        <p:nvSpPr>
          <p:cNvPr id="3" name="Rectangle 2">
            <a:extLst>
              <a:ext uri="{FF2B5EF4-FFF2-40B4-BE49-F238E27FC236}">
                <a16:creationId xmlns:a16="http://schemas.microsoft.com/office/drawing/2014/main" id="{39E373BC-D868-F2D0-D7A0-D74B96D294DB}"/>
              </a:ext>
            </a:extLst>
          </p:cNvPr>
          <p:cNvSpPr/>
          <p:nvPr/>
        </p:nvSpPr>
        <p:spPr>
          <a:xfrm>
            <a:off x="0" y="-49161"/>
            <a:ext cx="12192000" cy="18484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ECDF9D3-1CF4-2B24-9E20-238D455E2183}"/>
              </a:ext>
            </a:extLst>
          </p:cNvPr>
          <p:cNvSpPr/>
          <p:nvPr/>
        </p:nvSpPr>
        <p:spPr>
          <a:xfrm>
            <a:off x="0" y="1795746"/>
            <a:ext cx="12192000" cy="1361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2A1826B-03BF-591B-A4C8-2B42BD2E6138}"/>
              </a:ext>
            </a:extLst>
          </p:cNvPr>
          <p:cNvSpPr txBox="1"/>
          <p:nvPr/>
        </p:nvSpPr>
        <p:spPr>
          <a:xfrm>
            <a:off x="311887" y="478114"/>
            <a:ext cx="11299472" cy="830997"/>
          </a:xfrm>
          <a:prstGeom prst="rect">
            <a:avLst/>
          </a:prstGeom>
          <a:noFill/>
        </p:spPr>
        <p:txBody>
          <a:bodyPr wrap="square" lIns="91440" tIns="45720" rIns="91440" bIns="45720" anchor="t">
            <a:spAutoFit/>
          </a:bodyPr>
          <a:lstStyle/>
          <a:p>
            <a:r>
              <a:rPr lang="en-US" sz="4800">
                <a:solidFill>
                  <a:schemeClr val="bg1"/>
                </a:solidFill>
                <a:latin typeface="+mj-lt"/>
              </a:rPr>
              <a:t>Introduction – 2023 Strategic Plan</a:t>
            </a:r>
            <a:endParaRPr lang="en-US">
              <a:solidFill>
                <a:schemeClr val="bg1"/>
              </a:solidFill>
            </a:endParaRPr>
          </a:p>
        </p:txBody>
      </p:sp>
      <p:sp>
        <p:nvSpPr>
          <p:cNvPr id="7" name="Rectangle 6">
            <a:extLst>
              <a:ext uri="{FF2B5EF4-FFF2-40B4-BE49-F238E27FC236}">
                <a16:creationId xmlns:a16="http://schemas.microsoft.com/office/drawing/2014/main" id="{1D77F624-DC8F-1B6B-A128-416999863CC1}"/>
              </a:ext>
            </a:extLst>
          </p:cNvPr>
          <p:cNvSpPr/>
          <p:nvPr/>
        </p:nvSpPr>
        <p:spPr>
          <a:xfrm>
            <a:off x="3048001" y="2048122"/>
            <a:ext cx="9144000" cy="48098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14300" indent="0">
              <a:lnSpc>
                <a:spcPct val="150000"/>
              </a:lnSpc>
              <a:buNone/>
            </a:pPr>
            <a:endParaRPr lang="en-US" sz="2000">
              <a:solidFill>
                <a:srgbClr val="FEFFFF"/>
              </a:solidFill>
            </a:endParaRPr>
          </a:p>
          <a:p>
            <a:pPr marL="114300" indent="0">
              <a:lnSpc>
                <a:spcPct val="150000"/>
              </a:lnSpc>
              <a:buNone/>
            </a:pPr>
            <a:r>
              <a:rPr lang="en-US" sz="2000">
                <a:solidFill>
                  <a:srgbClr val="FEFFFF"/>
                </a:solidFill>
              </a:rPr>
              <a:t>ISA’s Strategic Plan is developed and managed by the ISA Executive Board, in concert with staff leadership and Society committee leaders. </a:t>
            </a:r>
          </a:p>
          <a:p>
            <a:pPr marL="114300" indent="0">
              <a:lnSpc>
                <a:spcPct val="150000"/>
              </a:lnSpc>
              <a:buNone/>
            </a:pPr>
            <a:endParaRPr lang="en-US" sz="2000">
              <a:solidFill>
                <a:srgbClr val="FEFFFF"/>
              </a:solidFill>
            </a:endParaRPr>
          </a:p>
          <a:p>
            <a:pPr marL="114300" indent="0">
              <a:lnSpc>
                <a:spcPct val="150000"/>
              </a:lnSpc>
              <a:buNone/>
            </a:pPr>
            <a:r>
              <a:rPr lang="en-US" sz="2000">
                <a:solidFill>
                  <a:srgbClr val="FEFFFF"/>
                </a:solidFill>
              </a:rPr>
              <a:t>Each year, the plan is validated and modified to reflect progress and </a:t>
            </a:r>
            <a:br>
              <a:rPr lang="en-US" sz="2000">
                <a:solidFill>
                  <a:srgbClr val="FEFFFF"/>
                </a:solidFill>
              </a:rPr>
            </a:br>
            <a:r>
              <a:rPr lang="en-US" sz="2000">
                <a:solidFill>
                  <a:srgbClr val="FEFFFF"/>
                </a:solidFill>
              </a:rPr>
              <a:t>new priorities.</a:t>
            </a:r>
          </a:p>
          <a:p>
            <a:pPr marL="114300" indent="0">
              <a:lnSpc>
                <a:spcPct val="150000"/>
              </a:lnSpc>
              <a:buNone/>
            </a:pPr>
            <a:endParaRPr lang="en-US" sz="2000">
              <a:solidFill>
                <a:srgbClr val="FEFFFF"/>
              </a:solidFill>
            </a:endParaRPr>
          </a:p>
          <a:p>
            <a:pPr marL="114300" indent="0">
              <a:lnSpc>
                <a:spcPct val="150000"/>
              </a:lnSpc>
              <a:buNone/>
            </a:pPr>
            <a:r>
              <a:rPr lang="en-US" sz="2000">
                <a:solidFill>
                  <a:srgbClr val="FEFFFF"/>
                </a:solidFill>
              </a:rPr>
              <a:t>The 2023 Strategic Plan was approved by the ISA Executive Board </a:t>
            </a:r>
            <a:br>
              <a:rPr lang="en-US" sz="2000">
                <a:solidFill>
                  <a:srgbClr val="FEFFFF"/>
                </a:solidFill>
              </a:rPr>
            </a:br>
            <a:r>
              <a:rPr lang="en-US" sz="2000">
                <a:solidFill>
                  <a:srgbClr val="FEFFFF"/>
                </a:solidFill>
              </a:rPr>
              <a:t>on 7 November 2022. </a:t>
            </a:r>
          </a:p>
        </p:txBody>
      </p:sp>
      <p:grpSp>
        <p:nvGrpSpPr>
          <p:cNvPr id="8" name="Group 7">
            <a:extLst>
              <a:ext uri="{FF2B5EF4-FFF2-40B4-BE49-F238E27FC236}">
                <a16:creationId xmlns:a16="http://schemas.microsoft.com/office/drawing/2014/main" id="{21AE4B2A-275B-04DE-75E6-8429F66F40C2}"/>
              </a:ext>
            </a:extLst>
          </p:cNvPr>
          <p:cNvGrpSpPr/>
          <p:nvPr/>
        </p:nvGrpSpPr>
        <p:grpSpPr>
          <a:xfrm>
            <a:off x="-802640" y="2740633"/>
            <a:ext cx="3566160" cy="127053"/>
            <a:chOff x="-152400" y="3207993"/>
            <a:chExt cx="3566160" cy="127053"/>
          </a:xfrm>
        </p:grpSpPr>
        <p:cxnSp>
          <p:nvCxnSpPr>
            <p:cNvPr id="11" name="Straight Connector 10">
              <a:extLst>
                <a:ext uri="{FF2B5EF4-FFF2-40B4-BE49-F238E27FC236}">
                  <a16:creationId xmlns:a16="http://schemas.microsoft.com/office/drawing/2014/main" id="{59DBDE71-0909-7CB2-F190-938DCFF6BEB7}"/>
                </a:ext>
              </a:extLst>
            </p:cNvPr>
            <p:cNvCxnSpPr/>
            <p:nvPr/>
          </p:nvCxnSpPr>
          <p:spPr>
            <a:xfrm>
              <a:off x="-152400" y="3271520"/>
              <a:ext cx="3566160" cy="0"/>
            </a:xfrm>
            <a:prstGeom prst="line">
              <a:avLst/>
            </a:prstGeom>
          </p:spPr>
          <p:style>
            <a:lnRef idx="3">
              <a:schemeClr val="accent3"/>
            </a:lnRef>
            <a:fillRef idx="0">
              <a:schemeClr val="accent3"/>
            </a:fillRef>
            <a:effectRef idx="2">
              <a:schemeClr val="accent3"/>
            </a:effectRef>
            <a:fontRef idx="minor">
              <a:schemeClr val="tx1"/>
            </a:fontRef>
          </p:style>
        </p:cxnSp>
        <p:sp>
          <p:nvSpPr>
            <p:cNvPr id="12" name="Oval 11">
              <a:extLst>
                <a:ext uri="{FF2B5EF4-FFF2-40B4-BE49-F238E27FC236}">
                  <a16:creationId xmlns:a16="http://schemas.microsoft.com/office/drawing/2014/main" id="{40CB791E-5C64-A41F-4EF1-57B675D6697E}"/>
                </a:ext>
              </a:extLst>
            </p:cNvPr>
            <p:cNvSpPr/>
            <p:nvPr/>
          </p:nvSpPr>
          <p:spPr>
            <a:xfrm>
              <a:off x="3271520" y="3207993"/>
              <a:ext cx="142240" cy="127053"/>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31528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52F254DA-98F9-FFA8-94F2-ED3CDB7BC0C1}"/>
              </a:ext>
            </a:extLst>
          </p:cNvPr>
          <p:cNvSpPr txBox="1">
            <a:spLocks/>
          </p:cNvSpPr>
          <p:nvPr/>
        </p:nvSpPr>
        <p:spPr>
          <a:xfrm>
            <a:off x="580641" y="440894"/>
            <a:ext cx="4250453" cy="157000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algn="ctr">
              <a:spcAft>
                <a:spcPts val="600"/>
              </a:spcAft>
            </a:pPr>
            <a:r>
              <a:rPr lang="en-US" sz="4000" kern="1200">
                <a:solidFill>
                  <a:srgbClr val="FFFFFF"/>
                </a:solidFill>
                <a:latin typeface="+mj-lt"/>
                <a:ea typeface="+mj-ea"/>
                <a:cs typeface="+mj-cs"/>
              </a:rPr>
              <a:t>Introduction</a:t>
            </a:r>
          </a:p>
        </p:txBody>
      </p:sp>
      <p:pic>
        <p:nvPicPr>
          <p:cNvPr id="10" name="Graphic 10">
            <a:extLst>
              <a:ext uri="{FF2B5EF4-FFF2-40B4-BE49-F238E27FC236}">
                <a16:creationId xmlns:a16="http://schemas.microsoft.com/office/drawing/2014/main" id="{607BAAC4-1D66-54E4-EEAA-B6117553D5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7031" y="5739072"/>
            <a:ext cx="900015" cy="900015"/>
          </a:xfrm>
          <a:prstGeom prst="rect">
            <a:avLst/>
          </a:prstGeom>
        </p:spPr>
      </p:pic>
      <p:sp>
        <p:nvSpPr>
          <p:cNvPr id="3" name="Rectangle 2">
            <a:extLst>
              <a:ext uri="{FF2B5EF4-FFF2-40B4-BE49-F238E27FC236}">
                <a16:creationId xmlns:a16="http://schemas.microsoft.com/office/drawing/2014/main" id="{39E373BC-D868-F2D0-D7A0-D74B96D294DB}"/>
              </a:ext>
            </a:extLst>
          </p:cNvPr>
          <p:cNvSpPr/>
          <p:nvPr/>
        </p:nvSpPr>
        <p:spPr>
          <a:xfrm>
            <a:off x="0" y="1639"/>
            <a:ext cx="12192000" cy="18484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ECDF9D3-1CF4-2B24-9E20-238D455E2183}"/>
              </a:ext>
            </a:extLst>
          </p:cNvPr>
          <p:cNvSpPr/>
          <p:nvPr/>
        </p:nvSpPr>
        <p:spPr>
          <a:xfrm>
            <a:off x="0" y="1795746"/>
            <a:ext cx="12192000" cy="1361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2A1826B-03BF-591B-A4C8-2B42BD2E6138}"/>
              </a:ext>
            </a:extLst>
          </p:cNvPr>
          <p:cNvSpPr txBox="1"/>
          <p:nvPr/>
        </p:nvSpPr>
        <p:spPr>
          <a:xfrm>
            <a:off x="311887" y="498434"/>
            <a:ext cx="7834441" cy="830997"/>
          </a:xfrm>
          <a:prstGeom prst="rect">
            <a:avLst/>
          </a:prstGeom>
          <a:noFill/>
        </p:spPr>
        <p:txBody>
          <a:bodyPr wrap="square" lIns="91440" tIns="45720" rIns="91440" bIns="45720" anchor="t">
            <a:spAutoFit/>
          </a:bodyPr>
          <a:lstStyle/>
          <a:p>
            <a:r>
              <a:rPr lang="en-US" sz="4800">
                <a:solidFill>
                  <a:schemeClr val="bg1"/>
                </a:solidFill>
                <a:latin typeface="+mj-lt"/>
              </a:rPr>
              <a:t>Strategic Plan Elements</a:t>
            </a:r>
            <a:endParaRPr lang="en-US">
              <a:solidFill>
                <a:schemeClr val="bg1"/>
              </a:solidFill>
            </a:endParaRPr>
          </a:p>
        </p:txBody>
      </p:sp>
      <p:sp>
        <p:nvSpPr>
          <p:cNvPr id="8" name="Body text copy">
            <a:extLst>
              <a:ext uri="{FF2B5EF4-FFF2-40B4-BE49-F238E27FC236}">
                <a16:creationId xmlns:a16="http://schemas.microsoft.com/office/drawing/2014/main" id="{541199B5-7ACA-EA0C-E547-455104718D0E}"/>
              </a:ext>
            </a:extLst>
          </p:cNvPr>
          <p:cNvSpPr/>
          <p:nvPr/>
        </p:nvSpPr>
        <p:spPr>
          <a:xfrm>
            <a:off x="672083" y="2294587"/>
            <a:ext cx="2231332" cy="258835"/>
          </a:xfrm>
          <a:prstGeom prst="rect">
            <a:avLst/>
          </a:prstGeom>
        </p:spPr>
        <p:txBody>
          <a:bodyPr spcFirstLastPara="0" lIns="0" tIns="0" rIns="0" bIns="0" anchor="t"/>
          <a:lstStyle/>
          <a:p>
            <a:pPr algn="ctr" defTabSz="856793" eaLnBrk="1" fontAlgn="auto">
              <a:spcBef>
                <a:spcPts val="0"/>
              </a:spcBef>
              <a:spcAft>
                <a:spcPts val="0"/>
              </a:spcAft>
            </a:pPr>
            <a:r>
              <a:rPr lang="en-US" sz="2200">
                <a:solidFill>
                  <a:schemeClr val="tx2"/>
                </a:solidFill>
                <a:latin typeface="Open Sans" panose="020B0606030504020204" pitchFamily="34" charset="0"/>
                <a:ea typeface="Open Sans" panose="020B0606030504020204" pitchFamily="34" charset="0"/>
                <a:cs typeface="Open Sans" panose="020B0606030504020204" pitchFamily="34" charset="0"/>
              </a:rPr>
              <a:t>Vision</a:t>
            </a:r>
            <a:endParaRPr sz="220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Body text copy">
            <a:extLst>
              <a:ext uri="{FF2B5EF4-FFF2-40B4-BE49-F238E27FC236}">
                <a16:creationId xmlns:a16="http://schemas.microsoft.com/office/drawing/2014/main" id="{4C64B91A-DFA8-6A2A-0979-5AEA34E8890E}"/>
              </a:ext>
            </a:extLst>
          </p:cNvPr>
          <p:cNvSpPr/>
          <p:nvPr/>
        </p:nvSpPr>
        <p:spPr>
          <a:xfrm>
            <a:off x="416248" y="2750786"/>
            <a:ext cx="2933963" cy="1044264"/>
          </a:xfrm>
          <a:prstGeom prst="rect">
            <a:avLst/>
          </a:prstGeom>
        </p:spPr>
        <p:txBody>
          <a:bodyPr spcFirstLastPara="0" lIns="0" tIns="0" rIns="0" bIns="0" anchor="t"/>
          <a:lstStyle/>
          <a:p>
            <a:pPr algn="ctr" defTabSz="856793" eaLnBrk="1" fontAlgn="auto">
              <a:lnSpc>
                <a:spcPct val="108333"/>
              </a:lnSpc>
              <a:spcBef>
                <a:spcPts val="0"/>
              </a:spcBef>
              <a:spcAft>
                <a:spcPts val="0"/>
              </a:spcAft>
            </a:pPr>
            <a:r>
              <a:rPr lang="en-US" sz="1800">
                <a:solidFill>
                  <a:srgbClr val="121212"/>
                </a:solidFill>
                <a:latin typeface="Open Sans" panose="020B0606030504020204" pitchFamily="34" charset="0"/>
                <a:ea typeface="Open Sans" panose="020B0606030504020204" pitchFamily="34" charset="0"/>
                <a:cs typeface="Open Sans" panose="020B0606030504020204" pitchFamily="34" charset="0"/>
              </a:rPr>
              <a:t>Aspirational statement of how the organization will impact the future</a:t>
            </a:r>
          </a:p>
        </p:txBody>
      </p:sp>
      <p:sp>
        <p:nvSpPr>
          <p:cNvPr id="12" name="Body text copy">
            <a:extLst>
              <a:ext uri="{FF2B5EF4-FFF2-40B4-BE49-F238E27FC236}">
                <a16:creationId xmlns:a16="http://schemas.microsoft.com/office/drawing/2014/main" id="{61AFD38C-9A71-F8AA-112D-AE210AAB6580}"/>
              </a:ext>
            </a:extLst>
          </p:cNvPr>
          <p:cNvSpPr/>
          <p:nvPr/>
        </p:nvSpPr>
        <p:spPr>
          <a:xfrm>
            <a:off x="9123232" y="2294587"/>
            <a:ext cx="2231332" cy="258835"/>
          </a:xfrm>
          <a:prstGeom prst="rect">
            <a:avLst/>
          </a:prstGeom>
        </p:spPr>
        <p:txBody>
          <a:bodyPr spcFirstLastPara="0" lIns="0" tIns="0" rIns="0" bIns="0" anchor="t"/>
          <a:lstStyle/>
          <a:p>
            <a:pPr algn="ctr" defTabSz="856793" eaLnBrk="1" fontAlgn="auto">
              <a:spcBef>
                <a:spcPts val="0"/>
              </a:spcBef>
              <a:spcAft>
                <a:spcPts val="0"/>
              </a:spcAft>
            </a:pPr>
            <a:r>
              <a:rPr lang="en-US" sz="2200">
                <a:solidFill>
                  <a:schemeClr val="accent2"/>
                </a:solidFill>
                <a:latin typeface="Open Sans" panose="020B0606030504020204" pitchFamily="34" charset="0"/>
                <a:ea typeface="Open Sans" panose="020B0606030504020204" pitchFamily="34" charset="0"/>
                <a:cs typeface="Open Sans" panose="020B0606030504020204" pitchFamily="34" charset="0"/>
              </a:rPr>
              <a:t>Values</a:t>
            </a:r>
            <a:endParaRPr sz="2200">
              <a:solidFill>
                <a:schemeClr val="accent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Body text copy">
            <a:extLst>
              <a:ext uri="{FF2B5EF4-FFF2-40B4-BE49-F238E27FC236}">
                <a16:creationId xmlns:a16="http://schemas.microsoft.com/office/drawing/2014/main" id="{3AFAE29A-25FD-BBEB-9936-0D110B29EC8E}"/>
              </a:ext>
            </a:extLst>
          </p:cNvPr>
          <p:cNvSpPr/>
          <p:nvPr/>
        </p:nvSpPr>
        <p:spPr>
          <a:xfrm>
            <a:off x="8861311" y="2732827"/>
            <a:ext cx="2914037" cy="1044264"/>
          </a:xfrm>
          <a:prstGeom prst="rect">
            <a:avLst/>
          </a:prstGeom>
        </p:spPr>
        <p:txBody>
          <a:bodyPr spcFirstLastPara="0" lIns="0" tIns="0" rIns="0" bIns="0" anchor="t"/>
          <a:lstStyle/>
          <a:p>
            <a:pPr algn="ctr" defTabSz="856793" eaLnBrk="1" fontAlgn="auto">
              <a:lnSpc>
                <a:spcPct val="108333"/>
              </a:lnSpc>
              <a:spcBef>
                <a:spcPts val="0"/>
              </a:spcBef>
              <a:spcAft>
                <a:spcPts val="0"/>
              </a:spcAft>
            </a:pPr>
            <a:r>
              <a:rPr sz="1800">
                <a:solidFill>
                  <a:srgbClr val="121212"/>
                </a:solidFill>
                <a:latin typeface="Open Sans" panose="020B0606030504020204" pitchFamily="34" charset="0"/>
                <a:ea typeface="Open Sans" panose="020B0606030504020204" pitchFamily="34" charset="0"/>
                <a:cs typeface="Open Sans" panose="020B0606030504020204" pitchFamily="34" charset="0"/>
              </a:rPr>
              <a:t>Enduring, passionate core beliefs about how we should do business</a:t>
            </a:r>
          </a:p>
        </p:txBody>
      </p:sp>
      <p:sp>
        <p:nvSpPr>
          <p:cNvPr id="14" name="Body text copy">
            <a:extLst>
              <a:ext uri="{FF2B5EF4-FFF2-40B4-BE49-F238E27FC236}">
                <a16:creationId xmlns:a16="http://schemas.microsoft.com/office/drawing/2014/main" id="{D39A6979-B851-6C0F-81AA-AA5EA6496EDE}"/>
              </a:ext>
            </a:extLst>
          </p:cNvPr>
          <p:cNvSpPr/>
          <p:nvPr/>
        </p:nvSpPr>
        <p:spPr>
          <a:xfrm>
            <a:off x="4889512" y="2294587"/>
            <a:ext cx="2231332" cy="258835"/>
          </a:xfrm>
          <a:prstGeom prst="rect">
            <a:avLst/>
          </a:prstGeom>
        </p:spPr>
        <p:txBody>
          <a:bodyPr spcFirstLastPara="0" lIns="0" tIns="0" rIns="0" bIns="0" anchor="t"/>
          <a:lstStyle/>
          <a:p>
            <a:pPr algn="ctr" defTabSz="856793" eaLnBrk="1" fontAlgn="auto">
              <a:spcBef>
                <a:spcPts val="0"/>
              </a:spcBef>
              <a:spcAft>
                <a:spcPts val="0"/>
              </a:spcAft>
            </a:pPr>
            <a:r>
              <a:rPr lang="en-US" sz="2200">
                <a:solidFill>
                  <a:schemeClr val="accent3"/>
                </a:solidFill>
                <a:latin typeface="Open Sans" panose="020B0606030504020204" pitchFamily="34" charset="0"/>
                <a:ea typeface="Open Sans" panose="020B0606030504020204" pitchFamily="34" charset="0"/>
                <a:cs typeface="Open Sans" panose="020B0606030504020204" pitchFamily="34" charset="0"/>
              </a:rPr>
              <a:t>Mission</a:t>
            </a:r>
            <a:endParaRPr sz="220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Body text copy">
            <a:extLst>
              <a:ext uri="{FF2B5EF4-FFF2-40B4-BE49-F238E27FC236}">
                <a16:creationId xmlns:a16="http://schemas.microsoft.com/office/drawing/2014/main" id="{9C6EFEBC-F898-15D7-E457-57B4CE16B5E7}"/>
              </a:ext>
            </a:extLst>
          </p:cNvPr>
          <p:cNvSpPr/>
          <p:nvPr/>
        </p:nvSpPr>
        <p:spPr>
          <a:xfrm>
            <a:off x="4409113" y="2732827"/>
            <a:ext cx="3225019" cy="696176"/>
          </a:xfrm>
          <a:prstGeom prst="rect">
            <a:avLst/>
          </a:prstGeom>
        </p:spPr>
        <p:txBody>
          <a:bodyPr spcFirstLastPara="0" lIns="0" tIns="0" rIns="0" bIns="0" anchor="t"/>
          <a:lstStyle/>
          <a:p>
            <a:pPr algn="ctr" defTabSz="856793" eaLnBrk="1" fontAlgn="auto">
              <a:lnSpc>
                <a:spcPct val="108333"/>
              </a:lnSpc>
              <a:spcBef>
                <a:spcPts val="0"/>
              </a:spcBef>
              <a:spcAft>
                <a:spcPts val="0"/>
              </a:spcAft>
            </a:pPr>
            <a:r>
              <a:rPr lang="en-US" sz="1800">
                <a:solidFill>
                  <a:srgbClr val="121212"/>
                </a:solidFill>
                <a:latin typeface="Open Sans" panose="020B0606030504020204" pitchFamily="34" charset="0"/>
                <a:ea typeface="Open Sans" panose="020B0606030504020204" pitchFamily="34" charset="0"/>
                <a:cs typeface="Open Sans" panose="020B0606030504020204" pitchFamily="34" charset="0"/>
              </a:rPr>
              <a:t>The reason we exist, who we serve, how we do it better than anyone else</a:t>
            </a:r>
          </a:p>
        </p:txBody>
      </p:sp>
      <p:sp>
        <p:nvSpPr>
          <p:cNvPr id="16" name="Body text copy copy 1">
            <a:extLst>
              <a:ext uri="{FF2B5EF4-FFF2-40B4-BE49-F238E27FC236}">
                <a16:creationId xmlns:a16="http://schemas.microsoft.com/office/drawing/2014/main" id="{EE83FFC0-8F1B-D630-CFAF-3FFDC9958EC0}"/>
              </a:ext>
            </a:extLst>
          </p:cNvPr>
          <p:cNvSpPr/>
          <p:nvPr/>
        </p:nvSpPr>
        <p:spPr>
          <a:xfrm>
            <a:off x="678310" y="4523201"/>
            <a:ext cx="2231332" cy="1044264"/>
          </a:xfrm>
          <a:prstGeom prst="rect">
            <a:avLst/>
          </a:prstGeom>
        </p:spPr>
        <p:txBody>
          <a:bodyPr spcFirstLastPara="0" lIns="0" tIns="0" rIns="0" bIns="0" anchor="t"/>
          <a:lstStyle/>
          <a:p>
            <a:pPr algn="ctr" defTabSz="856793" eaLnBrk="1" fontAlgn="auto">
              <a:lnSpc>
                <a:spcPct val="108333"/>
              </a:lnSpc>
              <a:spcBef>
                <a:spcPts val="0"/>
              </a:spcBef>
              <a:spcAft>
                <a:spcPts val="0"/>
              </a:spcAft>
            </a:pPr>
            <a:r>
              <a:rPr sz="1800">
                <a:solidFill>
                  <a:schemeClr val="tx2"/>
                </a:solidFill>
                <a:latin typeface="Open Sans" panose="020B0606030504020204" pitchFamily="34" charset="0"/>
                <a:ea typeface="Open Sans" panose="020B0606030504020204" pitchFamily="34" charset="0"/>
                <a:cs typeface="Open Sans" panose="020B0606030504020204" pitchFamily="34" charset="0"/>
              </a:rPr>
              <a:t>Create a better world through automation</a:t>
            </a:r>
          </a:p>
        </p:txBody>
      </p:sp>
      <p:sp>
        <p:nvSpPr>
          <p:cNvPr id="17" name="text 9">
            <a:extLst>
              <a:ext uri="{FF2B5EF4-FFF2-40B4-BE49-F238E27FC236}">
                <a16:creationId xmlns:a16="http://schemas.microsoft.com/office/drawing/2014/main" id="{16987D8D-94A8-A5F7-2CDC-45E747F916BF}"/>
              </a:ext>
            </a:extLst>
          </p:cNvPr>
          <p:cNvSpPr/>
          <p:nvPr/>
        </p:nvSpPr>
        <p:spPr>
          <a:xfrm>
            <a:off x="4267200" y="4523201"/>
            <a:ext cx="3651404" cy="1392351"/>
          </a:xfrm>
          <a:prstGeom prst="rect">
            <a:avLst/>
          </a:prstGeom>
        </p:spPr>
        <p:txBody>
          <a:bodyPr spcFirstLastPara="0" lIns="0" tIns="0" rIns="0" bIns="0" anchor="t"/>
          <a:lstStyle/>
          <a:p>
            <a:pPr algn="ctr" defTabSz="856793" eaLnBrk="1" fontAlgn="auto">
              <a:lnSpc>
                <a:spcPct val="108333"/>
              </a:lnSpc>
              <a:spcBef>
                <a:spcPts val="0"/>
              </a:spcBef>
              <a:spcAft>
                <a:spcPts val="0"/>
              </a:spcAft>
            </a:pPr>
            <a:r>
              <a:rPr lang="en-US" sz="1800">
                <a:solidFill>
                  <a:schemeClr val="accent3"/>
                </a:solidFill>
                <a:latin typeface="Open Sans" panose="020B0606030504020204" pitchFamily="34" charset="0"/>
                <a:ea typeface="Open Sans" panose="020B0606030504020204" pitchFamily="34" charset="0"/>
                <a:cs typeface="Open Sans" panose="020B0606030504020204" pitchFamily="34" charset="0"/>
              </a:rPr>
              <a:t>Empowering the global automation community through standards and knowledge sharing</a:t>
            </a:r>
          </a:p>
        </p:txBody>
      </p:sp>
      <p:sp>
        <p:nvSpPr>
          <p:cNvPr id="18" name="text 10">
            <a:extLst>
              <a:ext uri="{FF2B5EF4-FFF2-40B4-BE49-F238E27FC236}">
                <a16:creationId xmlns:a16="http://schemas.microsoft.com/office/drawing/2014/main" id="{7DB20903-8F98-2961-8FD4-B54660DA0B91}"/>
              </a:ext>
            </a:extLst>
          </p:cNvPr>
          <p:cNvSpPr/>
          <p:nvPr/>
        </p:nvSpPr>
        <p:spPr>
          <a:xfrm>
            <a:off x="8942592" y="4523201"/>
            <a:ext cx="2784703" cy="1740439"/>
          </a:xfrm>
          <a:prstGeom prst="rect">
            <a:avLst/>
          </a:prstGeom>
        </p:spPr>
        <p:txBody>
          <a:bodyPr spcFirstLastPara="0" lIns="0" tIns="0" rIns="0" bIns="0" anchor="t"/>
          <a:lstStyle/>
          <a:p>
            <a:pPr algn="ctr" defTabSz="856793" eaLnBrk="1" fontAlgn="auto">
              <a:lnSpc>
                <a:spcPct val="108333"/>
              </a:lnSpc>
              <a:spcBef>
                <a:spcPts val="0"/>
              </a:spcBef>
              <a:spcAft>
                <a:spcPts val="0"/>
              </a:spcAft>
            </a:pPr>
            <a:r>
              <a:rPr sz="1800">
                <a:solidFill>
                  <a:schemeClr val="accent2"/>
                </a:solidFill>
                <a:latin typeface="Open Sans" panose="020B0606030504020204" pitchFamily="34" charset="0"/>
                <a:ea typeface="Open Sans" panose="020B0606030504020204" pitchFamily="34" charset="0"/>
                <a:cs typeface="Open Sans" panose="020B0606030504020204" pitchFamily="34" charset="0"/>
              </a:rPr>
              <a:t>Excellence</a:t>
            </a:r>
            <a:br>
              <a:rPr sz="1800">
                <a:solidFill>
                  <a:schemeClr val="accent2"/>
                </a:solidFill>
                <a:latin typeface="Open Sans" panose="020B0606030504020204" pitchFamily="34" charset="0"/>
                <a:ea typeface="Open Sans" panose="020B0606030504020204" pitchFamily="34" charset="0"/>
                <a:cs typeface="Open Sans" panose="020B0606030504020204" pitchFamily="34" charset="0"/>
              </a:rPr>
            </a:br>
            <a:r>
              <a:rPr sz="1800">
                <a:solidFill>
                  <a:schemeClr val="accent2"/>
                </a:solidFill>
                <a:latin typeface="Open Sans" panose="020B0606030504020204" pitchFamily="34" charset="0"/>
                <a:ea typeface="Open Sans" panose="020B0606030504020204" pitchFamily="34" charset="0"/>
                <a:cs typeface="Open Sans" panose="020B0606030504020204" pitchFamily="34" charset="0"/>
              </a:rPr>
              <a:t>Diversity and Inclusion</a:t>
            </a:r>
            <a:br>
              <a:rPr sz="1800">
                <a:solidFill>
                  <a:schemeClr val="accent2"/>
                </a:solidFill>
                <a:latin typeface="Open Sans" panose="020B0606030504020204" pitchFamily="34" charset="0"/>
                <a:ea typeface="Open Sans" panose="020B0606030504020204" pitchFamily="34" charset="0"/>
                <a:cs typeface="Open Sans" panose="020B0606030504020204" pitchFamily="34" charset="0"/>
              </a:rPr>
            </a:br>
            <a:r>
              <a:rPr sz="1800">
                <a:solidFill>
                  <a:schemeClr val="accent2"/>
                </a:solidFill>
                <a:latin typeface="Open Sans" panose="020B0606030504020204" pitchFamily="34" charset="0"/>
                <a:ea typeface="Open Sans" panose="020B0606030504020204" pitchFamily="34" charset="0"/>
                <a:cs typeface="Open Sans" panose="020B0606030504020204" pitchFamily="34" charset="0"/>
              </a:rPr>
              <a:t>Professionalism</a:t>
            </a:r>
            <a:br>
              <a:rPr sz="1800">
                <a:solidFill>
                  <a:schemeClr val="accent2"/>
                </a:solidFill>
                <a:latin typeface="Open Sans" panose="020B0606030504020204" pitchFamily="34" charset="0"/>
                <a:ea typeface="Open Sans" panose="020B0606030504020204" pitchFamily="34" charset="0"/>
                <a:cs typeface="Open Sans" panose="020B0606030504020204" pitchFamily="34" charset="0"/>
              </a:rPr>
            </a:br>
            <a:r>
              <a:rPr sz="1800">
                <a:solidFill>
                  <a:schemeClr val="accent2"/>
                </a:solidFill>
                <a:latin typeface="Open Sans" panose="020B0606030504020204" pitchFamily="34" charset="0"/>
                <a:ea typeface="Open Sans" panose="020B0606030504020204" pitchFamily="34" charset="0"/>
                <a:cs typeface="Open Sans" panose="020B0606030504020204" pitchFamily="34" charset="0"/>
              </a:rPr>
              <a:t>Integrity</a:t>
            </a:r>
            <a:br>
              <a:rPr sz="1800">
                <a:solidFill>
                  <a:schemeClr val="accent2"/>
                </a:solidFill>
                <a:latin typeface="Open Sans" panose="020B0606030504020204" pitchFamily="34" charset="0"/>
                <a:ea typeface="Open Sans" panose="020B0606030504020204" pitchFamily="34" charset="0"/>
                <a:cs typeface="Open Sans" panose="020B0606030504020204" pitchFamily="34" charset="0"/>
              </a:rPr>
            </a:br>
            <a:r>
              <a:rPr sz="1800">
                <a:solidFill>
                  <a:schemeClr val="accent2"/>
                </a:solidFill>
                <a:latin typeface="Open Sans" panose="020B0606030504020204" pitchFamily="34" charset="0"/>
                <a:ea typeface="Open Sans" panose="020B0606030504020204" pitchFamily="34" charset="0"/>
                <a:cs typeface="Open Sans" panose="020B0606030504020204" pitchFamily="34" charset="0"/>
              </a:rPr>
              <a:t>Collaboration   </a:t>
            </a:r>
          </a:p>
        </p:txBody>
      </p:sp>
      <p:cxnSp>
        <p:nvCxnSpPr>
          <p:cNvPr id="22" name="Straight Connector 21">
            <a:extLst>
              <a:ext uri="{FF2B5EF4-FFF2-40B4-BE49-F238E27FC236}">
                <a16:creationId xmlns:a16="http://schemas.microsoft.com/office/drawing/2014/main" id="{497CDB52-FE8B-57E8-E75B-DA0BB6256F9A}"/>
              </a:ext>
            </a:extLst>
          </p:cNvPr>
          <p:cNvCxnSpPr>
            <a:cxnSpLocks/>
            <a:stCxn id="26" idx="6"/>
            <a:endCxn id="25" idx="2"/>
          </p:cNvCxnSpPr>
          <p:nvPr/>
        </p:nvCxnSpPr>
        <p:spPr>
          <a:xfrm>
            <a:off x="1862909" y="4041446"/>
            <a:ext cx="8408851" cy="19427"/>
          </a:xfrm>
          <a:prstGeom prst="line">
            <a:avLst/>
          </a:prstGeom>
          <a:ln>
            <a:solidFill>
              <a:schemeClr val="bg2">
                <a:lumMod val="50000"/>
              </a:schemeClr>
            </a:solidFill>
          </a:ln>
        </p:spPr>
        <p:style>
          <a:lnRef idx="3">
            <a:schemeClr val="dk1"/>
          </a:lnRef>
          <a:fillRef idx="0">
            <a:schemeClr val="dk1"/>
          </a:fillRef>
          <a:effectRef idx="2">
            <a:schemeClr val="dk1"/>
          </a:effectRef>
          <a:fontRef idx="minor">
            <a:schemeClr val="tx1"/>
          </a:fontRef>
        </p:style>
      </p:cxnSp>
      <p:sp>
        <p:nvSpPr>
          <p:cNvPr id="24" name="Oval 23">
            <a:extLst>
              <a:ext uri="{FF2B5EF4-FFF2-40B4-BE49-F238E27FC236}">
                <a16:creationId xmlns:a16="http://schemas.microsoft.com/office/drawing/2014/main" id="{33472C25-D9F0-49B4-1D00-FC663408EC33}"/>
              </a:ext>
            </a:extLst>
          </p:cNvPr>
          <p:cNvSpPr/>
          <p:nvPr/>
        </p:nvSpPr>
        <p:spPr>
          <a:xfrm>
            <a:off x="5933440" y="3972560"/>
            <a:ext cx="162560" cy="15630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3F72401-2978-B1BC-BE23-12428CF0DFF4}"/>
              </a:ext>
            </a:extLst>
          </p:cNvPr>
          <p:cNvSpPr/>
          <p:nvPr/>
        </p:nvSpPr>
        <p:spPr>
          <a:xfrm>
            <a:off x="10271760" y="3982720"/>
            <a:ext cx="162560" cy="15630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A907EAB3-DA2A-CDCF-B61A-023453CF3233}"/>
              </a:ext>
            </a:extLst>
          </p:cNvPr>
          <p:cNvSpPr/>
          <p:nvPr/>
        </p:nvSpPr>
        <p:spPr>
          <a:xfrm>
            <a:off x="1700349" y="3963293"/>
            <a:ext cx="162560" cy="15630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6926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52F254DA-98F9-FFA8-94F2-ED3CDB7BC0C1}"/>
              </a:ext>
            </a:extLst>
          </p:cNvPr>
          <p:cNvSpPr txBox="1">
            <a:spLocks/>
          </p:cNvSpPr>
          <p:nvPr/>
        </p:nvSpPr>
        <p:spPr>
          <a:xfrm>
            <a:off x="580641" y="440894"/>
            <a:ext cx="4250453" cy="157000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algn="ctr">
              <a:spcAft>
                <a:spcPts val="600"/>
              </a:spcAft>
            </a:pPr>
            <a:r>
              <a:rPr lang="en-US" sz="4000" kern="1200">
                <a:solidFill>
                  <a:srgbClr val="FFFFFF"/>
                </a:solidFill>
                <a:latin typeface="+mj-lt"/>
                <a:ea typeface="+mj-ea"/>
                <a:cs typeface="+mj-cs"/>
              </a:rPr>
              <a:t>Introduction</a:t>
            </a:r>
          </a:p>
        </p:txBody>
      </p:sp>
      <p:pic>
        <p:nvPicPr>
          <p:cNvPr id="10" name="Graphic 10">
            <a:extLst>
              <a:ext uri="{FF2B5EF4-FFF2-40B4-BE49-F238E27FC236}">
                <a16:creationId xmlns:a16="http://schemas.microsoft.com/office/drawing/2014/main" id="{607BAAC4-1D66-54E4-EEAA-B6117553D5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7031" y="5739072"/>
            <a:ext cx="900015" cy="900015"/>
          </a:xfrm>
          <a:prstGeom prst="rect">
            <a:avLst/>
          </a:prstGeom>
        </p:spPr>
      </p:pic>
      <p:sp>
        <p:nvSpPr>
          <p:cNvPr id="3" name="Rectangle 2">
            <a:extLst>
              <a:ext uri="{FF2B5EF4-FFF2-40B4-BE49-F238E27FC236}">
                <a16:creationId xmlns:a16="http://schemas.microsoft.com/office/drawing/2014/main" id="{39E373BC-D868-F2D0-D7A0-D74B96D294DB}"/>
              </a:ext>
            </a:extLst>
          </p:cNvPr>
          <p:cNvSpPr/>
          <p:nvPr/>
        </p:nvSpPr>
        <p:spPr>
          <a:xfrm>
            <a:off x="0" y="-49161"/>
            <a:ext cx="12192000" cy="18484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ECDF9D3-1CF4-2B24-9E20-238D455E2183}"/>
              </a:ext>
            </a:extLst>
          </p:cNvPr>
          <p:cNvSpPr/>
          <p:nvPr/>
        </p:nvSpPr>
        <p:spPr>
          <a:xfrm>
            <a:off x="0" y="1795746"/>
            <a:ext cx="12192000" cy="1361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2A1826B-03BF-591B-A4C8-2B42BD2E6138}"/>
              </a:ext>
            </a:extLst>
          </p:cNvPr>
          <p:cNvSpPr txBox="1"/>
          <p:nvPr/>
        </p:nvSpPr>
        <p:spPr>
          <a:xfrm>
            <a:off x="311887" y="478114"/>
            <a:ext cx="7834441" cy="830997"/>
          </a:xfrm>
          <a:prstGeom prst="rect">
            <a:avLst/>
          </a:prstGeom>
          <a:noFill/>
        </p:spPr>
        <p:txBody>
          <a:bodyPr wrap="square" lIns="91440" tIns="45720" rIns="91440" bIns="45720" anchor="t">
            <a:spAutoFit/>
          </a:bodyPr>
          <a:lstStyle/>
          <a:p>
            <a:r>
              <a:rPr lang="en-US" sz="4800">
                <a:solidFill>
                  <a:schemeClr val="bg1"/>
                </a:solidFill>
                <a:latin typeface="+mj-lt"/>
              </a:rPr>
              <a:t>Values</a:t>
            </a:r>
            <a:endParaRPr lang="en-US">
              <a:solidFill>
                <a:schemeClr val="bg1"/>
              </a:solidFill>
            </a:endParaRPr>
          </a:p>
        </p:txBody>
      </p:sp>
      <p:pic>
        <p:nvPicPr>
          <p:cNvPr id="2" name="Line-8">
            <a:extLst>
              <a:ext uri="{FF2B5EF4-FFF2-40B4-BE49-F238E27FC236}">
                <a16:creationId xmlns:a16="http://schemas.microsoft.com/office/drawing/2014/main" id="{A1A08DA9-26F6-77AE-BD4A-F368DFFF3BB5}"/>
              </a:ext>
            </a:extLst>
          </p:cNvPr>
          <p:cNvPicPr/>
          <p:nvPr/>
        </p:nvPicPr>
        <p:blipFill rotWithShape="1">
          <a:blip r:embed="rId5"/>
          <a:stretch>
            <a:fillRect/>
          </a:stretch>
        </p:blipFill>
        <p:spPr>
          <a:xfrm flipH="1">
            <a:off x="6439648" y="3559082"/>
            <a:ext cx="1120927" cy="172030"/>
          </a:xfrm>
          <a:prstGeom prst="rect">
            <a:avLst/>
          </a:prstGeom>
        </p:spPr>
      </p:pic>
      <p:pic>
        <p:nvPicPr>
          <p:cNvPr id="8" name="Line-8">
            <a:extLst>
              <a:ext uri="{FF2B5EF4-FFF2-40B4-BE49-F238E27FC236}">
                <a16:creationId xmlns:a16="http://schemas.microsoft.com/office/drawing/2014/main" id="{DC6357E3-A07E-3F19-03B9-0D2635CF9CC7}"/>
              </a:ext>
            </a:extLst>
          </p:cNvPr>
          <p:cNvPicPr/>
          <p:nvPr/>
        </p:nvPicPr>
        <p:blipFill rotWithShape="1">
          <a:blip r:embed="rId6"/>
          <a:stretch>
            <a:fillRect/>
          </a:stretch>
        </p:blipFill>
        <p:spPr>
          <a:xfrm flipH="1">
            <a:off x="6451042" y="5037550"/>
            <a:ext cx="1120927" cy="172030"/>
          </a:xfrm>
          <a:prstGeom prst="rect">
            <a:avLst/>
          </a:prstGeom>
        </p:spPr>
      </p:pic>
      <p:pic>
        <p:nvPicPr>
          <p:cNvPr id="11" name="Line-8">
            <a:extLst>
              <a:ext uri="{FF2B5EF4-FFF2-40B4-BE49-F238E27FC236}">
                <a16:creationId xmlns:a16="http://schemas.microsoft.com/office/drawing/2014/main" id="{6F1ED826-4CD4-8316-D946-9FCF365E92E8}"/>
              </a:ext>
            </a:extLst>
          </p:cNvPr>
          <p:cNvPicPr/>
          <p:nvPr/>
        </p:nvPicPr>
        <p:blipFill rotWithShape="1">
          <a:blip r:embed="rId7"/>
          <a:stretch>
            <a:fillRect/>
          </a:stretch>
        </p:blipFill>
        <p:spPr>
          <a:xfrm>
            <a:off x="4540978" y="4302470"/>
            <a:ext cx="1120927" cy="172030"/>
          </a:xfrm>
          <a:prstGeom prst="rect">
            <a:avLst/>
          </a:prstGeom>
        </p:spPr>
      </p:pic>
      <p:pic>
        <p:nvPicPr>
          <p:cNvPr id="12" name="Line-8">
            <a:extLst>
              <a:ext uri="{FF2B5EF4-FFF2-40B4-BE49-F238E27FC236}">
                <a16:creationId xmlns:a16="http://schemas.microsoft.com/office/drawing/2014/main" id="{C10195F0-E518-143B-755A-B35FF7660780}"/>
              </a:ext>
            </a:extLst>
          </p:cNvPr>
          <p:cNvPicPr/>
          <p:nvPr/>
        </p:nvPicPr>
        <p:blipFill rotWithShape="1">
          <a:blip r:embed="rId7"/>
          <a:stretch>
            <a:fillRect/>
          </a:stretch>
        </p:blipFill>
        <p:spPr>
          <a:xfrm>
            <a:off x="4540978" y="5782019"/>
            <a:ext cx="1120927" cy="172030"/>
          </a:xfrm>
          <a:prstGeom prst="rect">
            <a:avLst/>
          </a:prstGeom>
        </p:spPr>
      </p:pic>
      <p:pic>
        <p:nvPicPr>
          <p:cNvPr id="13" name="Line-8">
            <a:extLst>
              <a:ext uri="{FF2B5EF4-FFF2-40B4-BE49-F238E27FC236}">
                <a16:creationId xmlns:a16="http://schemas.microsoft.com/office/drawing/2014/main" id="{F9E67D6B-B055-CCE5-DAE2-C09EB27DDD57}"/>
              </a:ext>
            </a:extLst>
          </p:cNvPr>
          <p:cNvPicPr/>
          <p:nvPr/>
        </p:nvPicPr>
        <p:blipFill rotWithShape="1">
          <a:blip r:embed="rId6"/>
          <a:stretch>
            <a:fillRect/>
          </a:stretch>
        </p:blipFill>
        <p:spPr>
          <a:xfrm>
            <a:off x="4540978" y="2825855"/>
            <a:ext cx="1120927" cy="172030"/>
          </a:xfrm>
          <a:prstGeom prst="rect">
            <a:avLst/>
          </a:prstGeom>
        </p:spPr>
      </p:pic>
      <p:pic>
        <p:nvPicPr>
          <p:cNvPr id="14" name="Shape-1">
            <a:extLst>
              <a:ext uri="{FF2B5EF4-FFF2-40B4-BE49-F238E27FC236}">
                <a16:creationId xmlns:a16="http://schemas.microsoft.com/office/drawing/2014/main" id="{84E7BED3-289F-015C-6458-23A0F0B8D8BD}"/>
              </a:ext>
            </a:extLst>
          </p:cNvPr>
          <p:cNvPicPr/>
          <p:nvPr/>
        </p:nvPicPr>
        <p:blipFill rotWithShape="1">
          <a:blip r:embed="rId8"/>
          <a:stretch>
            <a:fillRect/>
          </a:stretch>
        </p:blipFill>
        <p:spPr>
          <a:xfrm rot="2700000">
            <a:off x="5135544" y="2378367"/>
            <a:ext cx="1077386" cy="1077386"/>
          </a:xfrm>
          <a:prstGeom prst="rect">
            <a:avLst/>
          </a:prstGeom>
        </p:spPr>
      </p:pic>
      <p:pic>
        <p:nvPicPr>
          <p:cNvPr id="15" name="Shape-1">
            <a:extLst>
              <a:ext uri="{FF2B5EF4-FFF2-40B4-BE49-F238E27FC236}">
                <a16:creationId xmlns:a16="http://schemas.microsoft.com/office/drawing/2014/main" id="{B5516325-95D5-9FFD-37EB-A28C6587F970}"/>
              </a:ext>
            </a:extLst>
          </p:cNvPr>
          <p:cNvPicPr/>
          <p:nvPr/>
        </p:nvPicPr>
        <p:blipFill rotWithShape="1">
          <a:blip r:embed="rId9"/>
          <a:stretch>
            <a:fillRect/>
          </a:stretch>
        </p:blipFill>
        <p:spPr>
          <a:xfrm rot="2700000">
            <a:off x="5868771" y="3111594"/>
            <a:ext cx="1077386" cy="1077386"/>
          </a:xfrm>
          <a:prstGeom prst="rect">
            <a:avLst/>
          </a:prstGeom>
        </p:spPr>
      </p:pic>
      <p:pic>
        <p:nvPicPr>
          <p:cNvPr id="16" name="Shape-1">
            <a:extLst>
              <a:ext uri="{FF2B5EF4-FFF2-40B4-BE49-F238E27FC236}">
                <a16:creationId xmlns:a16="http://schemas.microsoft.com/office/drawing/2014/main" id="{AE3A8C0D-688F-301E-4371-EC6645F6DADA}"/>
              </a:ext>
            </a:extLst>
          </p:cNvPr>
          <p:cNvPicPr/>
          <p:nvPr/>
        </p:nvPicPr>
        <p:blipFill rotWithShape="1">
          <a:blip r:embed="rId10"/>
          <a:stretch>
            <a:fillRect/>
          </a:stretch>
        </p:blipFill>
        <p:spPr>
          <a:xfrm rot="2700000">
            <a:off x="5142989" y="3852266"/>
            <a:ext cx="1077386" cy="1077386"/>
          </a:xfrm>
          <a:prstGeom prst="rect">
            <a:avLst/>
          </a:prstGeom>
        </p:spPr>
      </p:pic>
      <p:pic>
        <p:nvPicPr>
          <p:cNvPr id="17" name="Shape-1">
            <a:extLst>
              <a:ext uri="{FF2B5EF4-FFF2-40B4-BE49-F238E27FC236}">
                <a16:creationId xmlns:a16="http://schemas.microsoft.com/office/drawing/2014/main" id="{6A580B0A-15DF-501F-1F41-33D011F50653}"/>
              </a:ext>
            </a:extLst>
          </p:cNvPr>
          <p:cNvPicPr/>
          <p:nvPr/>
        </p:nvPicPr>
        <p:blipFill rotWithShape="1">
          <a:blip r:embed="rId8"/>
          <a:stretch>
            <a:fillRect/>
          </a:stretch>
        </p:blipFill>
        <p:spPr>
          <a:xfrm rot="2700000">
            <a:off x="5873382" y="4588570"/>
            <a:ext cx="1077386" cy="1077386"/>
          </a:xfrm>
          <a:prstGeom prst="rect">
            <a:avLst/>
          </a:prstGeom>
        </p:spPr>
      </p:pic>
      <p:pic>
        <p:nvPicPr>
          <p:cNvPr id="18" name="Shape-1">
            <a:extLst>
              <a:ext uri="{FF2B5EF4-FFF2-40B4-BE49-F238E27FC236}">
                <a16:creationId xmlns:a16="http://schemas.microsoft.com/office/drawing/2014/main" id="{6447FA43-335D-1251-21BD-B55C40A9C829}"/>
              </a:ext>
            </a:extLst>
          </p:cNvPr>
          <p:cNvPicPr/>
          <p:nvPr/>
        </p:nvPicPr>
        <p:blipFill rotWithShape="1">
          <a:blip r:embed="rId10"/>
          <a:stretch>
            <a:fillRect/>
          </a:stretch>
        </p:blipFill>
        <p:spPr>
          <a:xfrm rot="2700000">
            <a:off x="5142989" y="5331813"/>
            <a:ext cx="1077386" cy="1077386"/>
          </a:xfrm>
          <a:prstGeom prst="rect">
            <a:avLst/>
          </a:prstGeom>
        </p:spPr>
      </p:pic>
      <p:pic>
        <p:nvPicPr>
          <p:cNvPr id="19" name="tech">
            <a:extLst>
              <a:ext uri="{FF2B5EF4-FFF2-40B4-BE49-F238E27FC236}">
                <a16:creationId xmlns:a16="http://schemas.microsoft.com/office/drawing/2014/main" id="{12C80B0D-4166-9573-B159-2991C9CE33B2}"/>
              </a:ext>
            </a:extLst>
          </p:cNvPr>
          <p:cNvPicPr/>
          <p:nvPr/>
        </p:nvPicPr>
        <p:blipFill rotWithShape="1">
          <a:blip r:embed="rId11"/>
          <a:stretch>
            <a:fillRect/>
          </a:stretch>
        </p:blipFill>
        <p:spPr>
          <a:xfrm>
            <a:off x="5376873" y="2580418"/>
            <a:ext cx="619118" cy="566745"/>
          </a:xfrm>
          <a:prstGeom prst="rect">
            <a:avLst/>
          </a:prstGeom>
        </p:spPr>
      </p:pic>
      <p:pic>
        <p:nvPicPr>
          <p:cNvPr id="20" name="tech">
            <a:extLst>
              <a:ext uri="{FF2B5EF4-FFF2-40B4-BE49-F238E27FC236}">
                <a16:creationId xmlns:a16="http://schemas.microsoft.com/office/drawing/2014/main" id="{1924AA1F-F821-448F-BF2C-75BCE1A9D1AF}"/>
              </a:ext>
            </a:extLst>
          </p:cNvPr>
          <p:cNvPicPr/>
          <p:nvPr/>
        </p:nvPicPr>
        <p:blipFill rotWithShape="1">
          <a:blip r:embed="rId12"/>
          <a:stretch>
            <a:fillRect/>
          </a:stretch>
        </p:blipFill>
        <p:spPr>
          <a:xfrm>
            <a:off x="5403060" y="4086153"/>
            <a:ext cx="540559" cy="566745"/>
          </a:xfrm>
          <a:prstGeom prst="rect">
            <a:avLst/>
          </a:prstGeom>
        </p:spPr>
      </p:pic>
      <p:pic>
        <p:nvPicPr>
          <p:cNvPr id="21" name="marketing">
            <a:extLst>
              <a:ext uri="{FF2B5EF4-FFF2-40B4-BE49-F238E27FC236}">
                <a16:creationId xmlns:a16="http://schemas.microsoft.com/office/drawing/2014/main" id="{C5A403CF-6F8D-5DA7-187A-88028A369A5C}"/>
              </a:ext>
            </a:extLst>
          </p:cNvPr>
          <p:cNvPicPr/>
          <p:nvPr/>
        </p:nvPicPr>
        <p:blipFill rotWithShape="1">
          <a:blip r:embed="rId13"/>
          <a:stretch>
            <a:fillRect/>
          </a:stretch>
        </p:blipFill>
        <p:spPr>
          <a:xfrm>
            <a:off x="5363780" y="5604981"/>
            <a:ext cx="647475" cy="539402"/>
          </a:xfrm>
          <a:prstGeom prst="rect">
            <a:avLst/>
          </a:prstGeom>
        </p:spPr>
      </p:pic>
      <p:pic>
        <p:nvPicPr>
          <p:cNvPr id="22" name="marketing">
            <a:extLst>
              <a:ext uri="{FF2B5EF4-FFF2-40B4-BE49-F238E27FC236}">
                <a16:creationId xmlns:a16="http://schemas.microsoft.com/office/drawing/2014/main" id="{D22F6C96-C347-6F07-64A3-2F1E245622B5}"/>
              </a:ext>
            </a:extLst>
          </p:cNvPr>
          <p:cNvPicPr/>
          <p:nvPr/>
        </p:nvPicPr>
        <p:blipFill rotWithShape="1">
          <a:blip r:embed="rId14"/>
          <a:stretch>
            <a:fillRect/>
          </a:stretch>
        </p:blipFill>
        <p:spPr>
          <a:xfrm>
            <a:off x="6147291" y="4854872"/>
            <a:ext cx="501279" cy="501279"/>
          </a:xfrm>
          <a:prstGeom prst="rect">
            <a:avLst/>
          </a:prstGeom>
        </p:spPr>
      </p:pic>
      <p:sp>
        <p:nvSpPr>
          <p:cNvPr id="23" name="Body text copy">
            <a:extLst>
              <a:ext uri="{FF2B5EF4-FFF2-40B4-BE49-F238E27FC236}">
                <a16:creationId xmlns:a16="http://schemas.microsoft.com/office/drawing/2014/main" id="{0108BC32-F1FE-28C1-58FE-76F74B1D836E}"/>
              </a:ext>
            </a:extLst>
          </p:cNvPr>
          <p:cNvSpPr/>
          <p:nvPr/>
        </p:nvSpPr>
        <p:spPr>
          <a:xfrm>
            <a:off x="7592076" y="2968923"/>
            <a:ext cx="2815070" cy="549920"/>
          </a:xfrm>
          <a:prstGeom prst="rect">
            <a:avLst/>
          </a:prstGeom>
        </p:spPr>
        <p:txBody>
          <a:bodyPr spcFirstLastPara="0" lIns="156243" tIns="156243" rIns="156243" bIns="0" anchor="t"/>
          <a:lstStyle/>
          <a:p>
            <a:pPr defTabSz="856793" eaLnBrk="1" fontAlgn="auto">
              <a:spcBef>
                <a:spcPts val="0"/>
              </a:spcBef>
              <a:spcAft>
                <a:spcPts val="0"/>
              </a:spcAft>
            </a:pPr>
            <a:r>
              <a:rPr sz="2214">
                <a:solidFill>
                  <a:srgbClr val="215F89"/>
                </a:solidFill>
                <a:latin typeface="Open Sans" panose="020B0606030504020204" pitchFamily="34" charset="0"/>
                <a:ea typeface="Open Sans" panose="020B0606030504020204" pitchFamily="34" charset="0"/>
                <a:cs typeface="Open Sans" panose="020B0606030504020204" pitchFamily="34" charset="0"/>
              </a:rPr>
              <a:t>Integrity</a:t>
            </a:r>
          </a:p>
        </p:txBody>
      </p:sp>
      <p:sp>
        <p:nvSpPr>
          <p:cNvPr id="24" name="Body text copy">
            <a:extLst>
              <a:ext uri="{FF2B5EF4-FFF2-40B4-BE49-F238E27FC236}">
                <a16:creationId xmlns:a16="http://schemas.microsoft.com/office/drawing/2014/main" id="{51135E09-059A-4D72-219E-EB9F7DEDCF51}"/>
              </a:ext>
            </a:extLst>
          </p:cNvPr>
          <p:cNvSpPr/>
          <p:nvPr/>
        </p:nvSpPr>
        <p:spPr>
          <a:xfrm>
            <a:off x="7592076" y="3348632"/>
            <a:ext cx="3431524" cy="1021281"/>
          </a:xfrm>
          <a:prstGeom prst="rect">
            <a:avLst/>
          </a:prstGeom>
        </p:spPr>
        <p:txBody>
          <a:bodyPr spcFirstLastPara="0" lIns="156243" tIns="156243" rIns="156243" bIns="0" anchor="t"/>
          <a:lstStyle/>
          <a:p>
            <a:pPr defTabSz="856793" eaLnBrk="1" fontAlgn="auto">
              <a:spcBef>
                <a:spcPts val="0"/>
              </a:spcBef>
              <a:spcAft>
                <a:spcPts val="0"/>
              </a:spcAft>
            </a:pPr>
            <a:r>
              <a:rPr sz="1600">
                <a:solidFill>
                  <a:srgbClr val="0A3160"/>
                </a:solidFill>
                <a:latin typeface="Open Sans" panose="020B0606030504020204" pitchFamily="34" charset="0"/>
                <a:ea typeface="Open Sans" panose="020B0606030504020204" pitchFamily="34" charset="0"/>
                <a:cs typeface="Open Sans" panose="020B0606030504020204" pitchFamily="34" charset="0"/>
              </a:rPr>
              <a:t>We act with honesty, integrity, and trust, respecting others in all that we do</a:t>
            </a:r>
          </a:p>
        </p:txBody>
      </p:sp>
      <p:sp>
        <p:nvSpPr>
          <p:cNvPr id="25" name="Body text copy">
            <a:extLst>
              <a:ext uri="{FF2B5EF4-FFF2-40B4-BE49-F238E27FC236}">
                <a16:creationId xmlns:a16="http://schemas.microsoft.com/office/drawing/2014/main" id="{B1D1E8DF-4427-9F56-A697-C53F0179DEF4}"/>
              </a:ext>
            </a:extLst>
          </p:cNvPr>
          <p:cNvSpPr/>
          <p:nvPr/>
        </p:nvSpPr>
        <p:spPr>
          <a:xfrm>
            <a:off x="7569460" y="4456126"/>
            <a:ext cx="2801977" cy="549920"/>
          </a:xfrm>
          <a:prstGeom prst="rect">
            <a:avLst/>
          </a:prstGeom>
        </p:spPr>
        <p:txBody>
          <a:bodyPr spcFirstLastPara="0" lIns="156243" tIns="156243" rIns="156243" bIns="0" anchor="t"/>
          <a:lstStyle/>
          <a:p>
            <a:pPr defTabSz="856793" eaLnBrk="1" fontAlgn="auto">
              <a:spcBef>
                <a:spcPts val="0"/>
              </a:spcBef>
              <a:spcAft>
                <a:spcPts val="0"/>
              </a:spcAft>
            </a:pPr>
            <a:r>
              <a:rPr sz="2214">
                <a:solidFill>
                  <a:srgbClr val="215F89"/>
                </a:solidFill>
                <a:latin typeface="Open Sans" panose="020B0606030504020204" pitchFamily="34" charset="0"/>
                <a:ea typeface="Open Sans" panose="020B0606030504020204" pitchFamily="34" charset="0"/>
                <a:cs typeface="Open Sans" panose="020B0606030504020204" pitchFamily="34" charset="0"/>
              </a:rPr>
              <a:t>Collaboration</a:t>
            </a:r>
          </a:p>
        </p:txBody>
      </p:sp>
      <p:sp>
        <p:nvSpPr>
          <p:cNvPr id="26" name="Body text copy">
            <a:extLst>
              <a:ext uri="{FF2B5EF4-FFF2-40B4-BE49-F238E27FC236}">
                <a16:creationId xmlns:a16="http://schemas.microsoft.com/office/drawing/2014/main" id="{BF71B5DD-FA80-DD70-0074-4533257D74F4}"/>
              </a:ext>
            </a:extLst>
          </p:cNvPr>
          <p:cNvSpPr/>
          <p:nvPr/>
        </p:nvSpPr>
        <p:spPr>
          <a:xfrm>
            <a:off x="7589525" y="4828114"/>
            <a:ext cx="3990164" cy="1270055"/>
          </a:xfrm>
          <a:prstGeom prst="rect">
            <a:avLst/>
          </a:prstGeom>
        </p:spPr>
        <p:txBody>
          <a:bodyPr spcFirstLastPara="0" lIns="156243" tIns="156243" rIns="156243" bIns="0" anchor="t"/>
          <a:lstStyle/>
          <a:p>
            <a:pPr defTabSz="856793" eaLnBrk="1" fontAlgn="auto">
              <a:spcBef>
                <a:spcPts val="0"/>
              </a:spcBef>
              <a:spcAft>
                <a:spcPts val="0"/>
              </a:spcAft>
            </a:pPr>
            <a:r>
              <a:rPr sz="1600">
                <a:solidFill>
                  <a:srgbClr val="0A3160"/>
                </a:solidFill>
                <a:latin typeface="Open Sans" panose="020B0606030504020204" pitchFamily="34" charset="0"/>
                <a:ea typeface="Open Sans" panose="020B0606030504020204" pitchFamily="34" charset="0"/>
                <a:cs typeface="Open Sans" panose="020B0606030504020204" pitchFamily="34" charset="0"/>
              </a:rPr>
              <a:t>We seek out opportunities to work together for the benefit of the Society, its members, and our profession</a:t>
            </a:r>
          </a:p>
        </p:txBody>
      </p:sp>
      <p:sp>
        <p:nvSpPr>
          <p:cNvPr id="27" name="Body text copy">
            <a:extLst>
              <a:ext uri="{FF2B5EF4-FFF2-40B4-BE49-F238E27FC236}">
                <a16:creationId xmlns:a16="http://schemas.microsoft.com/office/drawing/2014/main" id="{2A0E9D20-9873-7C7A-2C1E-2297BA9FB038}"/>
              </a:ext>
            </a:extLst>
          </p:cNvPr>
          <p:cNvSpPr/>
          <p:nvPr/>
        </p:nvSpPr>
        <p:spPr>
          <a:xfrm>
            <a:off x="1757749" y="2266177"/>
            <a:ext cx="2710323" cy="549920"/>
          </a:xfrm>
          <a:prstGeom prst="rect">
            <a:avLst/>
          </a:prstGeom>
        </p:spPr>
        <p:txBody>
          <a:bodyPr spcFirstLastPara="0" lIns="156243" tIns="156243" rIns="156243" bIns="0" anchor="t"/>
          <a:lstStyle/>
          <a:p>
            <a:pPr algn="r" defTabSz="856793" eaLnBrk="1" fontAlgn="auto">
              <a:spcBef>
                <a:spcPts val="0"/>
              </a:spcBef>
              <a:spcAft>
                <a:spcPts val="0"/>
              </a:spcAft>
            </a:pPr>
            <a:r>
              <a:rPr sz="2214">
                <a:solidFill>
                  <a:srgbClr val="215F89"/>
                </a:solidFill>
                <a:latin typeface="Open Sans" panose="020B0606030504020204" pitchFamily="34" charset="0"/>
                <a:ea typeface="Open Sans" panose="020B0606030504020204" pitchFamily="34" charset="0"/>
                <a:cs typeface="Open Sans" panose="020B0606030504020204" pitchFamily="34" charset="0"/>
              </a:rPr>
              <a:t>Excellence</a:t>
            </a:r>
          </a:p>
        </p:txBody>
      </p:sp>
      <p:sp>
        <p:nvSpPr>
          <p:cNvPr id="28" name="Body text copy">
            <a:extLst>
              <a:ext uri="{FF2B5EF4-FFF2-40B4-BE49-F238E27FC236}">
                <a16:creationId xmlns:a16="http://schemas.microsoft.com/office/drawing/2014/main" id="{C1CCA3E6-C9F9-193F-DB16-0036C0914D63}"/>
              </a:ext>
            </a:extLst>
          </p:cNvPr>
          <p:cNvSpPr/>
          <p:nvPr/>
        </p:nvSpPr>
        <p:spPr>
          <a:xfrm>
            <a:off x="738607" y="2593511"/>
            <a:ext cx="3729156" cy="1270055"/>
          </a:xfrm>
          <a:prstGeom prst="rect">
            <a:avLst/>
          </a:prstGeom>
        </p:spPr>
        <p:txBody>
          <a:bodyPr spcFirstLastPara="0" lIns="156243" tIns="156243" rIns="156243" bIns="0" anchor="t"/>
          <a:lstStyle/>
          <a:p>
            <a:pPr algn="r" defTabSz="856793" eaLnBrk="1" fontAlgn="auto">
              <a:spcBef>
                <a:spcPts val="0"/>
              </a:spcBef>
              <a:spcAft>
                <a:spcPts val="0"/>
              </a:spcAft>
            </a:pPr>
            <a:r>
              <a:rPr sz="1600">
                <a:solidFill>
                  <a:srgbClr val="0A3160"/>
                </a:solidFill>
                <a:latin typeface="Open Sans" panose="020B0606030504020204" pitchFamily="34" charset="0"/>
                <a:ea typeface="Open Sans" panose="020B0606030504020204" pitchFamily="34" charset="0"/>
                <a:cs typeface="Open Sans" panose="020B0606030504020204" pitchFamily="34" charset="0"/>
              </a:rPr>
              <a:t>We provide industry leading unbiased content developed and vetted by a community of experts</a:t>
            </a:r>
          </a:p>
        </p:txBody>
      </p:sp>
      <p:sp>
        <p:nvSpPr>
          <p:cNvPr id="29" name="Body text copy">
            <a:extLst>
              <a:ext uri="{FF2B5EF4-FFF2-40B4-BE49-F238E27FC236}">
                <a16:creationId xmlns:a16="http://schemas.microsoft.com/office/drawing/2014/main" id="{582957CC-B3BC-D96C-6279-22EE20104E0B}"/>
              </a:ext>
            </a:extLst>
          </p:cNvPr>
          <p:cNvSpPr/>
          <p:nvPr/>
        </p:nvSpPr>
        <p:spPr>
          <a:xfrm>
            <a:off x="912021" y="3771913"/>
            <a:ext cx="3556051" cy="549920"/>
          </a:xfrm>
          <a:prstGeom prst="rect">
            <a:avLst/>
          </a:prstGeom>
        </p:spPr>
        <p:txBody>
          <a:bodyPr spcFirstLastPara="0" lIns="156243" tIns="156243" rIns="156243" bIns="0" anchor="t"/>
          <a:lstStyle/>
          <a:p>
            <a:pPr algn="r" defTabSz="856793" eaLnBrk="1" fontAlgn="auto">
              <a:spcBef>
                <a:spcPts val="0"/>
              </a:spcBef>
              <a:spcAft>
                <a:spcPts val="0"/>
              </a:spcAft>
            </a:pPr>
            <a:r>
              <a:rPr sz="2214">
                <a:solidFill>
                  <a:srgbClr val="215F89"/>
                </a:solidFill>
                <a:latin typeface="Open Sans" panose="020B0606030504020204" pitchFamily="34" charset="0"/>
                <a:ea typeface="Open Sans" panose="020B0606030504020204" pitchFamily="34" charset="0"/>
                <a:cs typeface="Open Sans" panose="020B0606030504020204" pitchFamily="34" charset="0"/>
              </a:rPr>
              <a:t>Diversity and Inclusion</a:t>
            </a:r>
          </a:p>
        </p:txBody>
      </p:sp>
      <p:sp>
        <p:nvSpPr>
          <p:cNvPr id="30" name="Body text copy">
            <a:extLst>
              <a:ext uri="{FF2B5EF4-FFF2-40B4-BE49-F238E27FC236}">
                <a16:creationId xmlns:a16="http://schemas.microsoft.com/office/drawing/2014/main" id="{972BE203-699D-244D-16A9-E119E64966AC}"/>
              </a:ext>
            </a:extLst>
          </p:cNvPr>
          <p:cNvSpPr/>
          <p:nvPr/>
        </p:nvSpPr>
        <p:spPr>
          <a:xfrm>
            <a:off x="703751" y="4124448"/>
            <a:ext cx="3812836" cy="1003958"/>
          </a:xfrm>
          <a:prstGeom prst="rect">
            <a:avLst/>
          </a:prstGeom>
        </p:spPr>
        <p:txBody>
          <a:bodyPr spcFirstLastPara="0" lIns="153593" tIns="153593" rIns="153593" bIns="0" anchor="t"/>
          <a:lstStyle/>
          <a:p>
            <a:pPr algn="r" defTabSz="856793" eaLnBrk="1" fontAlgn="auto">
              <a:spcBef>
                <a:spcPts val="0"/>
              </a:spcBef>
              <a:spcAft>
                <a:spcPts val="0"/>
              </a:spcAft>
            </a:pPr>
            <a:r>
              <a:rPr sz="1600">
                <a:solidFill>
                  <a:srgbClr val="0A3160"/>
                </a:solidFill>
                <a:latin typeface="Open Sans" panose="020B0606030504020204" pitchFamily="34" charset="0"/>
                <a:ea typeface="Open Sans" panose="020B0606030504020204" pitchFamily="34" charset="0"/>
                <a:cs typeface="Open Sans" panose="020B0606030504020204" pitchFamily="34" charset="0"/>
              </a:rPr>
              <a:t>We are committed to being a global, diverse, and inclusive organization </a:t>
            </a:r>
          </a:p>
        </p:txBody>
      </p:sp>
      <p:sp>
        <p:nvSpPr>
          <p:cNvPr id="31" name="Body text copy">
            <a:extLst>
              <a:ext uri="{FF2B5EF4-FFF2-40B4-BE49-F238E27FC236}">
                <a16:creationId xmlns:a16="http://schemas.microsoft.com/office/drawing/2014/main" id="{54320E85-4DE8-DB53-D67B-8EBEDC7F60BD}"/>
              </a:ext>
            </a:extLst>
          </p:cNvPr>
          <p:cNvSpPr/>
          <p:nvPr/>
        </p:nvSpPr>
        <p:spPr>
          <a:xfrm>
            <a:off x="1554480" y="5238367"/>
            <a:ext cx="2926323" cy="549920"/>
          </a:xfrm>
          <a:prstGeom prst="rect">
            <a:avLst/>
          </a:prstGeom>
        </p:spPr>
        <p:txBody>
          <a:bodyPr spcFirstLastPara="0" lIns="156243" tIns="156243" rIns="156243" bIns="0" anchor="t"/>
          <a:lstStyle/>
          <a:p>
            <a:pPr algn="r" defTabSz="856793" eaLnBrk="1" fontAlgn="auto">
              <a:spcBef>
                <a:spcPts val="0"/>
              </a:spcBef>
              <a:spcAft>
                <a:spcPts val="0"/>
              </a:spcAft>
            </a:pPr>
            <a:r>
              <a:rPr sz="2214">
                <a:solidFill>
                  <a:srgbClr val="215F89"/>
                </a:solidFill>
                <a:latin typeface="Open Sans" panose="020B0606030504020204" pitchFamily="34" charset="0"/>
                <a:ea typeface="Open Sans" panose="020B0606030504020204" pitchFamily="34" charset="0"/>
                <a:cs typeface="Open Sans" panose="020B0606030504020204" pitchFamily="34" charset="0"/>
              </a:rPr>
              <a:t>Professionalism</a:t>
            </a:r>
          </a:p>
        </p:txBody>
      </p:sp>
      <p:sp>
        <p:nvSpPr>
          <p:cNvPr id="32" name="Body text copy">
            <a:extLst>
              <a:ext uri="{FF2B5EF4-FFF2-40B4-BE49-F238E27FC236}">
                <a16:creationId xmlns:a16="http://schemas.microsoft.com/office/drawing/2014/main" id="{F3A6BB75-B61B-1329-82DA-6CD6B30378B3}"/>
              </a:ext>
            </a:extLst>
          </p:cNvPr>
          <p:cNvSpPr/>
          <p:nvPr/>
        </p:nvSpPr>
        <p:spPr>
          <a:xfrm>
            <a:off x="1349419" y="5618074"/>
            <a:ext cx="3118653" cy="1021281"/>
          </a:xfrm>
          <a:prstGeom prst="rect">
            <a:avLst/>
          </a:prstGeom>
        </p:spPr>
        <p:txBody>
          <a:bodyPr spcFirstLastPara="0" lIns="156243" tIns="156243" rIns="156243" bIns="0" anchor="t"/>
          <a:lstStyle/>
          <a:p>
            <a:pPr algn="r" defTabSz="856793" eaLnBrk="1" fontAlgn="auto">
              <a:spcBef>
                <a:spcPts val="0"/>
              </a:spcBef>
              <a:spcAft>
                <a:spcPts val="0"/>
              </a:spcAft>
            </a:pPr>
            <a:r>
              <a:rPr sz="1600">
                <a:solidFill>
                  <a:srgbClr val="0A3160"/>
                </a:solidFill>
                <a:latin typeface="Open Sans" panose="020B0606030504020204" pitchFamily="34" charset="0"/>
                <a:ea typeface="Open Sans" panose="020B0606030504020204" pitchFamily="34" charset="0"/>
                <a:cs typeface="Open Sans" panose="020B0606030504020204" pitchFamily="34" charset="0"/>
              </a:rPr>
              <a:t>We uphold the highest standards of competence and skill in everything we do</a:t>
            </a:r>
          </a:p>
        </p:txBody>
      </p:sp>
      <p:pic>
        <p:nvPicPr>
          <p:cNvPr id="33" name="Interaction66">
            <a:extLst>
              <a:ext uri="{FF2B5EF4-FFF2-40B4-BE49-F238E27FC236}">
                <a16:creationId xmlns:a16="http://schemas.microsoft.com/office/drawing/2014/main" id="{1D69811E-A22C-60C5-72E9-06637D9251BD}"/>
              </a:ext>
            </a:extLst>
          </p:cNvPr>
          <p:cNvPicPr/>
          <p:nvPr/>
        </p:nvPicPr>
        <p:blipFill rotWithShape="1">
          <a:blip r:embed="rId15"/>
          <a:stretch>
            <a:fillRect/>
          </a:stretch>
        </p:blipFill>
        <p:spPr>
          <a:xfrm>
            <a:off x="6070820" y="3352925"/>
            <a:ext cx="632561" cy="584349"/>
          </a:xfrm>
          <a:prstGeom prst="rect">
            <a:avLst/>
          </a:prstGeom>
        </p:spPr>
      </p:pic>
    </p:spTree>
    <p:extLst>
      <p:ext uri="{BB962C8B-B14F-4D97-AF65-F5344CB8AC3E}">
        <p14:creationId xmlns:p14="http://schemas.microsoft.com/office/powerpoint/2010/main" val="1917790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Title text is always blue&amp;quot;&quot;/&gt;&lt;property id=&quot;20307&quot; value=&quot;256&quot;/&gt;&lt;/object&gt;&lt;object type=&quot;3&quot; unique_id=&quot;10026&quot;&gt;&lt;property id=&quot;20148&quot; value=&quot;5&quot;/&gt;&lt;property id=&quot;20300&quot; value=&quot;Slide 2 - &amp;quot;Content slide&amp;quot;&quot;/&gt;&lt;property id=&quot;20307&quot; value=&quot;257&quot;/&gt;&lt;/object&gt;&lt;object type=&quot;3&quot; unique_id=&quot;10027&quot;&gt;&lt;property id=&quot;20148&quot; value=&quot;5&quot;/&gt;&lt;property id=&quot;20300&quot; value=&quot;Slide 3 - &amp;quot;Subtitle/new section slide&amp;quot;&quot;/&gt;&lt;property id=&quot;20307&quot; value=&quot;258&quot;/&gt;&lt;/object&gt;&lt;object type=&quot;3&quot; unique_id=&quot;10028&quot;&gt;&lt;property id=&quot;20148&quot; value=&quot;5&quot;/&gt;&lt;property id=&quot;20300&quot; value=&quot;Slide 4 - &amp;quot;Content slide&amp;quot;&quot;/&gt;&lt;property id=&quot;20307&quot; value=&quot;260&quot;/&gt;&lt;/object&gt;&lt;object type=&quot;3&quot; unique_id=&quot;10029&quot;&gt;&lt;property id=&quot;20148&quot; value=&quot;5&quot;/&gt;&lt;property id=&quot;20300&quot; value=&quot;Slide 6 - &amp;quot;Two column content slide&amp;quot;&quot;/&gt;&lt;property id=&quot;20307&quot; value=&quot;259&quot;/&gt;&lt;/object&gt;&lt;object type=&quot;3&quot; unique_id=&quot;10118&quot;&gt;&lt;property id=&quot;20148&quot; value=&quot;5&quot;/&gt;&lt;property id=&quot;20300&quot; value=&quot;Slide 5 - &amp;quot;Content slide&amp;quot;&quot;/&gt;&lt;property id=&quot;20307&quot; value=&quot;261&quot;/&gt;&lt;/object&gt;&lt;/object&gt;&lt;/object&gt;&lt;/database&gt;"/>
  <p:tag name="SECTOMILLISECCONVERTED" val="1"/>
</p:tagLst>
</file>

<file path=ppt/theme/theme1.xml><?xml version="1.0" encoding="utf-8"?>
<a:theme xmlns:a="http://schemas.openxmlformats.org/drawingml/2006/main" name="Office Theme">
  <a:themeElements>
    <a:clrScheme name="ISA colors">
      <a:dk1>
        <a:srgbClr val="003E6B"/>
      </a:dk1>
      <a:lt1>
        <a:srgbClr val="FFFFFF"/>
      </a:lt1>
      <a:dk2>
        <a:srgbClr val="003E6B"/>
      </a:dk2>
      <a:lt2>
        <a:srgbClr val="F2F2F2"/>
      </a:lt2>
      <a:accent1>
        <a:srgbClr val="75BEE9"/>
      </a:accent1>
      <a:accent2>
        <a:srgbClr val="F47920"/>
      </a:accent2>
      <a:accent3>
        <a:srgbClr val="00AAB5"/>
      </a:accent3>
      <a:accent4>
        <a:srgbClr val="FFC425"/>
      </a:accent4>
      <a:accent5>
        <a:srgbClr val="73477B"/>
      </a:accent5>
      <a:accent6>
        <a:srgbClr val="95C93D"/>
      </a:accent6>
      <a:hlink>
        <a:srgbClr val="75BEE9"/>
      </a:hlink>
      <a:folHlink>
        <a:srgbClr val="CF202F"/>
      </a:folHlink>
    </a:clrScheme>
    <a:fontScheme name="ISA text">
      <a:majorFont>
        <a:latin typeface="Montserrat Semi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SA Wide White template.potx" id="{8C90F7DB-0833-4616-9FF1-2AAB6F7ED2CC}" vid="{67F6ED9E-6B6B-41D3-A63B-B12C904ACE40}"/>
    </a:ext>
  </a:extLst>
</a:theme>
</file>

<file path=ppt/theme/theme2.xml><?xml version="1.0" encoding="utf-8"?>
<a:theme xmlns:a="http://schemas.openxmlformats.org/drawingml/2006/main" name="Office Theme">
  <a:themeElements>
    <a:clrScheme name="Custom 1">
      <a:dk1>
        <a:srgbClr val="003E6B"/>
      </a:dk1>
      <a:lt1>
        <a:srgbClr val="FFFFFF"/>
      </a:lt1>
      <a:dk2>
        <a:srgbClr val="003E6B"/>
      </a:dk2>
      <a:lt2>
        <a:srgbClr val="F2F2F2"/>
      </a:lt2>
      <a:accent1>
        <a:srgbClr val="75BEE9"/>
      </a:accent1>
      <a:accent2>
        <a:srgbClr val="F47920"/>
      </a:accent2>
      <a:accent3>
        <a:srgbClr val="00AAB5"/>
      </a:accent3>
      <a:accent4>
        <a:srgbClr val="FFC425"/>
      </a:accent4>
      <a:accent5>
        <a:srgbClr val="73477B"/>
      </a:accent5>
      <a:accent6>
        <a:srgbClr val="95C93D"/>
      </a:accent6>
      <a:hlink>
        <a:srgbClr val="00AAB5"/>
      </a:hlink>
      <a:folHlink>
        <a:srgbClr val="7030A0"/>
      </a:folHlink>
    </a:clrScheme>
    <a:fontScheme name="ISA text">
      <a:majorFont>
        <a:latin typeface="Montserrat Semi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SA Standard White template.potx" id="{0D426625-3277-4D9C-BF17-BD8487DBA9A2}" vid="{954049B9-2225-485A-8BB4-EA21D6D022B7}"/>
    </a:ext>
  </a:extLst>
</a:theme>
</file>

<file path=ppt/theme/theme3.xml><?xml version="1.0" encoding="utf-8"?>
<a:theme xmlns:a="http://schemas.openxmlformats.org/drawingml/2006/main" name="Office Theme">
  <a:themeElements>
    <a:clrScheme name="Custom 1">
      <a:dk1>
        <a:srgbClr val="003E6B"/>
      </a:dk1>
      <a:lt1>
        <a:srgbClr val="FFFFFF"/>
      </a:lt1>
      <a:dk2>
        <a:srgbClr val="003E6B"/>
      </a:dk2>
      <a:lt2>
        <a:srgbClr val="F2F2F2"/>
      </a:lt2>
      <a:accent1>
        <a:srgbClr val="75BEE9"/>
      </a:accent1>
      <a:accent2>
        <a:srgbClr val="F47920"/>
      </a:accent2>
      <a:accent3>
        <a:srgbClr val="00AAB5"/>
      </a:accent3>
      <a:accent4>
        <a:srgbClr val="FFC425"/>
      </a:accent4>
      <a:accent5>
        <a:srgbClr val="73477B"/>
      </a:accent5>
      <a:accent6>
        <a:srgbClr val="95C93D"/>
      </a:accent6>
      <a:hlink>
        <a:srgbClr val="00AAB5"/>
      </a:hlink>
      <a:folHlink>
        <a:srgbClr val="7030A0"/>
      </a:folHlink>
    </a:clrScheme>
    <a:fontScheme name="ISA text">
      <a:majorFont>
        <a:latin typeface="Montserrat Semi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SA Standard White template.potx" id="{0D426625-3277-4D9C-BF17-BD8487DBA9A2}" vid="{954049B9-2225-485A-8BB4-EA21D6D022B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520628F2AAFCE46AA0436F253589A95" ma:contentTypeVersion="13" ma:contentTypeDescription="Create a new document." ma:contentTypeScope="" ma:versionID="8aafea9087d4810daffff0aba4c51fad">
  <xsd:schema xmlns:xsd="http://www.w3.org/2001/XMLSchema" xmlns:xs="http://www.w3.org/2001/XMLSchema" xmlns:p="http://schemas.microsoft.com/office/2006/metadata/properties" xmlns:ns2="7e928c66-10f0-42a6-b512-fa7ba06213ce" xmlns:ns3="407f3854-a7ad-47c3-a98c-43205946b9bb" targetNamespace="http://schemas.microsoft.com/office/2006/metadata/properties" ma:root="true" ma:fieldsID="dd924a91b39b14f326216ebd1700aa51" ns2:_="" ns3:_="">
    <xsd:import namespace="7e928c66-10f0-42a6-b512-fa7ba06213ce"/>
    <xsd:import namespace="407f3854-a7ad-47c3-a98c-43205946b9b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928c66-10f0-42a6-b512-fa7ba06213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f87fefc-d168-405b-935f-23d570f5919b"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7f3854-a7ad-47c3-a98c-43205946b9b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a88db74-372a-4dfc-9fa6-eea7a5ecfa08}" ma:internalName="TaxCatchAll" ma:showField="CatchAllData" ma:web="407f3854-a7ad-47c3-a98c-43205946b9bb">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e928c66-10f0-42a6-b512-fa7ba06213ce">
      <Terms xmlns="http://schemas.microsoft.com/office/infopath/2007/PartnerControls"/>
    </lcf76f155ced4ddcb4097134ff3c332f>
    <TaxCatchAll xmlns="407f3854-a7ad-47c3-a98c-43205946b9bb" xsi:nil="true"/>
    <SharedWithUsers xmlns="407f3854-a7ad-47c3-a98c-43205946b9bb">
      <UserInfo>
        <DisplayName/>
        <AccountId xsi:nil="true"/>
        <AccountType/>
      </UserInfo>
    </SharedWithUsers>
  </documentManagement>
</p:properties>
</file>

<file path=customXml/itemProps1.xml><?xml version="1.0" encoding="utf-8"?>
<ds:datastoreItem xmlns:ds="http://schemas.openxmlformats.org/officeDocument/2006/customXml" ds:itemID="{CC10C951-3794-45B5-B174-693A77B47A7A}">
  <ds:schemaRefs>
    <ds:schemaRef ds:uri="http://schemas.microsoft.com/sharepoint/v3/contenttype/forms"/>
  </ds:schemaRefs>
</ds:datastoreItem>
</file>

<file path=customXml/itemProps2.xml><?xml version="1.0" encoding="utf-8"?>
<ds:datastoreItem xmlns:ds="http://schemas.openxmlformats.org/officeDocument/2006/customXml" ds:itemID="{86436B87-38E3-480C-84AC-C3A4A41D34A8}">
  <ds:schemaRefs>
    <ds:schemaRef ds:uri="407f3854-a7ad-47c3-a98c-43205946b9bb"/>
    <ds:schemaRef ds:uri="7e928c66-10f0-42a6-b512-fa7ba06213c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6535FAB-EEE3-43F6-87BC-9510FA2A492B}">
  <ds:schemaRefs>
    <ds:schemaRef ds:uri="407f3854-a7ad-47c3-a98c-43205946b9bb"/>
    <ds:schemaRef ds:uri="7e928c66-10f0-42a6-b512-fa7ba06213c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ISA Wide White template</Template>
  <TotalTime>9</TotalTime>
  <Words>2620</Words>
  <Application>Microsoft Office PowerPoint</Application>
  <PresentationFormat>Widescreen</PresentationFormat>
  <Paragraphs>284</Paragraphs>
  <Slides>16</Slides>
  <Notes>16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16</vt:i4>
      </vt:variant>
    </vt:vector>
  </HeadingPairs>
  <TitlesOfParts>
    <vt:vector size="23" baseType="lpstr">
      <vt:lpstr>Open Sans</vt:lpstr>
      <vt:lpstr>Arial</vt:lpstr>
      <vt:lpstr>Montserrat SemiBold</vt:lpstr>
      <vt:lpstr>Calibri</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Canaday</dc:creator>
  <cp:lastModifiedBy>Liz Neiman</cp:lastModifiedBy>
  <cp:revision>41</cp:revision>
  <dcterms:created xsi:type="dcterms:W3CDTF">2022-07-08T16:43:51Z</dcterms:created>
  <dcterms:modified xsi:type="dcterms:W3CDTF">2023-01-21T04:16:22Z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0x010100D520628F2AAFCE46AA0436F253589A95</vt:lpwstr>
  </property>
  <property fmtid="{D5CDD505-2E9C-101B-9397-08002B2CF9AE}" pid="3" name="MediaServiceImageTags">
    <vt:lpwstr/>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ies>
</file>